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0" r:id="rId1"/>
  </p:sldMasterIdLst>
  <p:notesMasterIdLst>
    <p:notesMasterId r:id="rId15"/>
  </p:notesMasterIdLst>
  <p:sldIdLst>
    <p:sldId id="256" r:id="rId2"/>
    <p:sldId id="272" r:id="rId3"/>
    <p:sldId id="269" r:id="rId4"/>
    <p:sldId id="262" r:id="rId5"/>
    <p:sldId id="259" r:id="rId6"/>
    <p:sldId id="266" r:id="rId7"/>
    <p:sldId id="264" r:id="rId8"/>
    <p:sldId id="263" r:id="rId9"/>
    <p:sldId id="261" r:id="rId10"/>
    <p:sldId id="271" r:id="rId11"/>
    <p:sldId id="274" r:id="rId12"/>
    <p:sldId id="267" r:id="rId13"/>
    <p:sldId id="268" r:id="rId14"/>
  </p:sldIdLst>
  <p:sldSz cx="12192000" cy="6858000"/>
  <p:notesSz cx="6985000" cy="9283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25" autoAdjust="0"/>
    <p:restoredTop sz="94660"/>
  </p:normalViewPr>
  <p:slideViewPr>
    <p:cSldViewPr snapToGrid="0">
      <p:cViewPr varScale="1">
        <p:scale>
          <a:sx n="120" d="100"/>
          <a:sy n="120" d="100"/>
        </p:scale>
        <p:origin x="114" y="3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5797"/>
          </a:xfrm>
          <a:prstGeom prst="rect">
            <a:avLst/>
          </a:prstGeom>
        </p:spPr>
        <p:txBody>
          <a:bodyPr vert="horz" lIns="92958" tIns="46479" rIns="92958" bIns="46479" rtlCol="0"/>
          <a:lstStyle>
            <a:lvl1pPr algn="l">
              <a:defRPr sz="1200"/>
            </a:lvl1pPr>
          </a:lstStyle>
          <a:p>
            <a:endParaRPr lang="en-US" dirty="0"/>
          </a:p>
        </p:txBody>
      </p:sp>
      <p:sp>
        <p:nvSpPr>
          <p:cNvPr id="3" name="Date Placeholder 2"/>
          <p:cNvSpPr>
            <a:spLocks noGrp="1"/>
          </p:cNvSpPr>
          <p:nvPr>
            <p:ph type="dt" idx="1"/>
          </p:nvPr>
        </p:nvSpPr>
        <p:spPr>
          <a:xfrm>
            <a:off x="3956550" y="0"/>
            <a:ext cx="3026833" cy="465797"/>
          </a:xfrm>
          <a:prstGeom prst="rect">
            <a:avLst/>
          </a:prstGeom>
        </p:spPr>
        <p:txBody>
          <a:bodyPr vert="horz" lIns="92958" tIns="46479" rIns="92958" bIns="46479" rtlCol="0"/>
          <a:lstStyle>
            <a:lvl1pPr algn="r">
              <a:defRPr sz="1200"/>
            </a:lvl1pPr>
          </a:lstStyle>
          <a:p>
            <a:fld id="{3E023E46-45FF-4EB1-8C38-78483F2C7A63}" type="datetimeFigureOut">
              <a:rPr lang="en-US" smtClean="0"/>
              <a:t>8/22/2018</a:t>
            </a:fld>
            <a:endParaRPr lang="en-US" dirty="0"/>
          </a:p>
        </p:txBody>
      </p:sp>
      <p:sp>
        <p:nvSpPr>
          <p:cNvPr id="4" name="Slide Image Placeholder 3"/>
          <p:cNvSpPr>
            <a:spLocks noGrp="1" noRot="1" noChangeAspect="1"/>
          </p:cNvSpPr>
          <p:nvPr>
            <p:ph type="sldImg" idx="2"/>
          </p:nvPr>
        </p:nvSpPr>
        <p:spPr>
          <a:xfrm>
            <a:off x="706438" y="1160463"/>
            <a:ext cx="5572125" cy="3133725"/>
          </a:xfrm>
          <a:prstGeom prst="rect">
            <a:avLst/>
          </a:prstGeom>
          <a:noFill/>
          <a:ln w="12700">
            <a:solidFill>
              <a:prstClr val="black"/>
            </a:solidFill>
          </a:ln>
        </p:spPr>
        <p:txBody>
          <a:bodyPr vert="horz" lIns="92958" tIns="46479" rIns="92958" bIns="46479" rtlCol="0" anchor="ctr"/>
          <a:lstStyle/>
          <a:p>
            <a:endParaRPr lang="en-US" dirty="0"/>
          </a:p>
        </p:txBody>
      </p:sp>
      <p:sp>
        <p:nvSpPr>
          <p:cNvPr id="5" name="Notes Placeholder 4"/>
          <p:cNvSpPr>
            <a:spLocks noGrp="1"/>
          </p:cNvSpPr>
          <p:nvPr>
            <p:ph type="body" sz="quarter" idx="3"/>
          </p:nvPr>
        </p:nvSpPr>
        <p:spPr>
          <a:xfrm>
            <a:off x="698500" y="4467781"/>
            <a:ext cx="5588000" cy="3655457"/>
          </a:xfrm>
          <a:prstGeom prst="rect">
            <a:avLst/>
          </a:prstGeom>
        </p:spPr>
        <p:txBody>
          <a:bodyPr vert="horz" lIns="92958" tIns="46479" rIns="92958" bIns="46479"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17904"/>
            <a:ext cx="3026833" cy="465796"/>
          </a:xfrm>
          <a:prstGeom prst="rect">
            <a:avLst/>
          </a:prstGeom>
        </p:spPr>
        <p:txBody>
          <a:bodyPr vert="horz" lIns="92958" tIns="46479" rIns="92958" bIns="4647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56550" y="8817904"/>
            <a:ext cx="3026833" cy="465796"/>
          </a:xfrm>
          <a:prstGeom prst="rect">
            <a:avLst/>
          </a:prstGeom>
        </p:spPr>
        <p:txBody>
          <a:bodyPr vert="horz" lIns="92958" tIns="46479" rIns="92958" bIns="46479" rtlCol="0" anchor="b"/>
          <a:lstStyle>
            <a:lvl1pPr algn="r">
              <a:defRPr sz="1200"/>
            </a:lvl1pPr>
          </a:lstStyle>
          <a:p>
            <a:fld id="{3059118F-D21F-4406-BA03-67BC1AF0B743}" type="slidenum">
              <a:rPr lang="en-US" smtClean="0"/>
              <a:t>‹#›</a:t>
            </a:fld>
            <a:endParaRPr lang="en-US" dirty="0"/>
          </a:p>
        </p:txBody>
      </p:sp>
    </p:spTree>
    <p:extLst>
      <p:ext uri="{BB962C8B-B14F-4D97-AF65-F5344CB8AC3E}">
        <p14:creationId xmlns:p14="http://schemas.microsoft.com/office/powerpoint/2010/main" val="41299997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25F8168-DF43-4DAB-8A35-81A3696EE70B}" type="datetime1">
              <a:rPr lang="en-US" smtClean="0"/>
              <a:t>8/22/2018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518EA8E-04D1-4B9D-A240-292E2ACF3E44}" type="slidenum">
              <a:rPr lang="en-US" smtClean="0"/>
              <a:t>‹#›</a:t>
            </a:fld>
            <a:endParaRPr lang="en-US" dirty="0"/>
          </a:p>
        </p:txBody>
      </p:sp>
    </p:spTree>
    <p:extLst>
      <p:ext uri="{BB962C8B-B14F-4D97-AF65-F5344CB8AC3E}">
        <p14:creationId xmlns:p14="http://schemas.microsoft.com/office/powerpoint/2010/main" val="18201171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C552A5-BE1E-4BC4-9C05-72A1BB98B896}" type="datetime1">
              <a:rPr lang="en-US" smtClean="0"/>
              <a:t>8/22/2018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518EA8E-04D1-4B9D-A240-292E2ACF3E44}" type="slidenum">
              <a:rPr lang="en-US" smtClean="0"/>
              <a:t>‹#›</a:t>
            </a:fld>
            <a:endParaRPr lang="en-US" dirty="0"/>
          </a:p>
        </p:txBody>
      </p:sp>
    </p:spTree>
    <p:extLst>
      <p:ext uri="{BB962C8B-B14F-4D97-AF65-F5344CB8AC3E}">
        <p14:creationId xmlns:p14="http://schemas.microsoft.com/office/powerpoint/2010/main" val="21020983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FFDB88-84A1-4C21-AACE-B293F63DB780}" type="datetime1">
              <a:rPr lang="en-US" smtClean="0"/>
              <a:t>8/22/2018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518EA8E-04D1-4B9D-A240-292E2ACF3E44}" type="slidenum">
              <a:rPr lang="en-US" smtClean="0"/>
              <a:t>‹#›</a:t>
            </a:fld>
            <a:endParaRPr lang="en-US" dirty="0"/>
          </a:p>
        </p:txBody>
      </p:sp>
    </p:spTree>
    <p:extLst>
      <p:ext uri="{BB962C8B-B14F-4D97-AF65-F5344CB8AC3E}">
        <p14:creationId xmlns:p14="http://schemas.microsoft.com/office/powerpoint/2010/main" val="14043560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FDB3995-CB9B-4DFD-AA17-1809B26401ED}" type="datetime1">
              <a:rPr lang="en-US" smtClean="0"/>
              <a:t>8/22/2018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518EA8E-04D1-4B9D-A240-292E2ACF3E44}" type="slidenum">
              <a:rPr lang="en-US" smtClean="0"/>
              <a:t>‹#›</a:t>
            </a:fld>
            <a:endParaRPr lang="en-US" dirty="0"/>
          </a:p>
        </p:txBody>
      </p:sp>
    </p:spTree>
    <p:extLst>
      <p:ext uri="{BB962C8B-B14F-4D97-AF65-F5344CB8AC3E}">
        <p14:creationId xmlns:p14="http://schemas.microsoft.com/office/powerpoint/2010/main" val="4593056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4919EDD-287C-4957-BD01-0778A7E3AC50}" type="datetime1">
              <a:rPr lang="en-US" smtClean="0"/>
              <a:t>8/22/2018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518EA8E-04D1-4B9D-A240-292E2ACF3E44}" type="slidenum">
              <a:rPr lang="en-US" smtClean="0"/>
              <a:t>‹#›</a:t>
            </a:fld>
            <a:endParaRPr lang="en-US" dirty="0"/>
          </a:p>
        </p:txBody>
      </p:sp>
    </p:spTree>
    <p:extLst>
      <p:ext uri="{BB962C8B-B14F-4D97-AF65-F5344CB8AC3E}">
        <p14:creationId xmlns:p14="http://schemas.microsoft.com/office/powerpoint/2010/main" val="40754010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35398FA-3774-4BDF-B3EC-F9F12F3421CA}" type="datetime1">
              <a:rPr lang="en-US" smtClean="0"/>
              <a:t>8/22/2018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518EA8E-04D1-4B9D-A240-292E2ACF3E44}" type="slidenum">
              <a:rPr lang="en-US" smtClean="0"/>
              <a:t>‹#›</a:t>
            </a:fld>
            <a:endParaRPr lang="en-US" dirty="0"/>
          </a:p>
        </p:txBody>
      </p:sp>
    </p:spTree>
    <p:extLst>
      <p:ext uri="{BB962C8B-B14F-4D97-AF65-F5344CB8AC3E}">
        <p14:creationId xmlns:p14="http://schemas.microsoft.com/office/powerpoint/2010/main" val="23340541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A5FD1A7-5881-4A84-87F8-9386877BAFDC}" type="datetime1">
              <a:rPr lang="en-US" smtClean="0"/>
              <a:t>8/22/2018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518EA8E-04D1-4B9D-A240-292E2ACF3E44}" type="slidenum">
              <a:rPr lang="en-US" smtClean="0"/>
              <a:t>‹#›</a:t>
            </a:fld>
            <a:endParaRPr lang="en-US" dirty="0"/>
          </a:p>
        </p:txBody>
      </p:sp>
    </p:spTree>
    <p:extLst>
      <p:ext uri="{BB962C8B-B14F-4D97-AF65-F5344CB8AC3E}">
        <p14:creationId xmlns:p14="http://schemas.microsoft.com/office/powerpoint/2010/main" val="14095726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5A32F23-AF2C-4FEF-88C9-0E04A28094F8}" type="datetime1">
              <a:rPr lang="en-US" smtClean="0"/>
              <a:t>8/22/2018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518EA8E-04D1-4B9D-A240-292E2ACF3E44}" type="slidenum">
              <a:rPr lang="en-US" smtClean="0"/>
              <a:t>‹#›</a:t>
            </a:fld>
            <a:endParaRPr lang="en-US" dirty="0"/>
          </a:p>
        </p:txBody>
      </p:sp>
    </p:spTree>
    <p:extLst>
      <p:ext uri="{BB962C8B-B14F-4D97-AF65-F5344CB8AC3E}">
        <p14:creationId xmlns:p14="http://schemas.microsoft.com/office/powerpoint/2010/main" val="13873799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BD6C40-5121-46C9-A3EE-D09812DF9F14}" type="datetime1">
              <a:rPr lang="en-US" smtClean="0"/>
              <a:t>8/22/2018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518EA8E-04D1-4B9D-A240-292E2ACF3E44}" type="slidenum">
              <a:rPr lang="en-US" smtClean="0"/>
              <a:t>‹#›</a:t>
            </a:fld>
            <a:endParaRPr lang="en-US" dirty="0"/>
          </a:p>
        </p:txBody>
      </p:sp>
    </p:spTree>
    <p:extLst>
      <p:ext uri="{BB962C8B-B14F-4D97-AF65-F5344CB8AC3E}">
        <p14:creationId xmlns:p14="http://schemas.microsoft.com/office/powerpoint/2010/main" val="11256679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C7448AA-1769-48AB-8AC0-374502583062}" type="datetime1">
              <a:rPr lang="en-US" smtClean="0"/>
              <a:t>8/22/2018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518EA8E-04D1-4B9D-A240-292E2ACF3E44}" type="slidenum">
              <a:rPr lang="en-US" smtClean="0"/>
              <a:t>‹#›</a:t>
            </a:fld>
            <a:endParaRPr lang="en-US" dirty="0"/>
          </a:p>
        </p:txBody>
      </p:sp>
    </p:spTree>
    <p:extLst>
      <p:ext uri="{BB962C8B-B14F-4D97-AF65-F5344CB8AC3E}">
        <p14:creationId xmlns:p14="http://schemas.microsoft.com/office/powerpoint/2010/main" val="28279146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094DEFA-94CF-404C-9052-B49E8F26E380}" type="datetime1">
              <a:rPr lang="en-US" smtClean="0"/>
              <a:t>8/22/2018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518EA8E-04D1-4B9D-A240-292E2ACF3E44}" type="slidenum">
              <a:rPr lang="en-US" smtClean="0"/>
              <a:t>‹#›</a:t>
            </a:fld>
            <a:endParaRPr lang="en-US" dirty="0"/>
          </a:p>
        </p:txBody>
      </p:sp>
    </p:spTree>
    <p:extLst>
      <p:ext uri="{BB962C8B-B14F-4D97-AF65-F5344CB8AC3E}">
        <p14:creationId xmlns:p14="http://schemas.microsoft.com/office/powerpoint/2010/main" val="34715228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5F8276-40CD-4A64-965E-45C1357F8C57}" type="datetime1">
              <a:rPr lang="en-US" smtClean="0"/>
              <a:t>8/22/2018</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18EA8E-04D1-4B9D-A240-292E2ACF3E44}" type="slidenum">
              <a:rPr lang="en-US" smtClean="0"/>
              <a:t>‹#›</a:t>
            </a:fld>
            <a:endParaRPr lang="en-US" dirty="0"/>
          </a:p>
        </p:txBody>
      </p:sp>
    </p:spTree>
    <p:extLst>
      <p:ext uri="{BB962C8B-B14F-4D97-AF65-F5344CB8AC3E}">
        <p14:creationId xmlns:p14="http://schemas.microsoft.com/office/powerpoint/2010/main" val="2993725147"/>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hyperlink" Target="http://www.af.mil/About-Us/Biographies/Display/Article/1255835/major-general-marc-h-sasseville/" TargetMode="External"/><Relationship Id="rId4" Type="http://schemas.openxmlformats.org/officeDocument/2006/relationships/hyperlink" Target="https://www.army.mil/article/135375/Program_highlights_Hispanic_heritage/"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army.mil/article/135375/Program_highlights_Hispanic_heritage/" TargetMode="Externa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hyperlink" Target="http://coastguard.dodlive.mil/2014/01/coast-guard-heroes-joseph-tezanos/" TargetMode="External"/><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3" Type="http://schemas.openxmlformats.org/officeDocument/2006/relationships/hyperlink" Target="http://coastguardnews.com/coast-guard-commissions-u-s-coast-guard-cutter-joseph-tezanos-in-san-juan/2016/08/26/" TargetMode="Externa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hyperlink" Target="https://www.army.mil/article/176781/hispanic_american_medal_of_honor_recipients"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hyperlink" Target="http://www.afpc.af.mil/News/Article-Display/Article/422482/civilian-dedicates-50-years-of-service-helping-women-hispanics/" TargetMode="External"/><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070631"/>
            <a:ext cx="9144000" cy="2387600"/>
          </a:xfrm>
        </p:spPr>
        <p:txBody>
          <a:bodyPr/>
          <a:lstStyle/>
          <a:p>
            <a:r>
              <a:rPr lang="en-US" dirty="0" smtClean="0">
                <a:latin typeface="Cambria" panose="02040503050406030204" pitchFamily="18" charset="0"/>
              </a:rPr>
              <a:t>National Hispanic Heritage Month </a:t>
            </a:r>
            <a:endParaRPr lang="en-US" dirty="0">
              <a:latin typeface="Cambria" panose="02040503050406030204" pitchFamily="18" charset="0"/>
            </a:endParaRPr>
          </a:p>
        </p:txBody>
      </p:sp>
      <p:sp>
        <p:nvSpPr>
          <p:cNvPr id="3" name="Subtitle 2"/>
          <p:cNvSpPr>
            <a:spLocks noGrp="1"/>
          </p:cNvSpPr>
          <p:nvPr>
            <p:ph type="subTitle" idx="1"/>
          </p:nvPr>
        </p:nvSpPr>
        <p:spPr>
          <a:xfrm>
            <a:off x="225778" y="4752622"/>
            <a:ext cx="11729158" cy="879959"/>
          </a:xfrm>
        </p:spPr>
        <p:txBody>
          <a:bodyPr>
            <a:noAutofit/>
          </a:bodyPr>
          <a:lstStyle/>
          <a:p>
            <a:pPr algn="l"/>
            <a:r>
              <a:rPr lang="en-US" sz="3100" b="1" dirty="0" smtClean="0">
                <a:solidFill>
                  <a:schemeClr val="accent6">
                    <a:lumMod val="50000"/>
                  </a:schemeClr>
                </a:solidFill>
                <a:latin typeface="Cambria" panose="02040503050406030204" pitchFamily="18" charset="0"/>
              </a:rPr>
              <a:t>HISPANICS: ONE ENDLESS VOICE TO ENHANCE OUR TRADITIONS</a:t>
            </a:r>
            <a:endParaRPr lang="en-US" sz="3100" b="1" dirty="0">
              <a:solidFill>
                <a:schemeClr val="accent6">
                  <a:lumMod val="50000"/>
                </a:schemeClr>
              </a:solidFill>
              <a:latin typeface="Cambria" panose="02040503050406030204" pitchFamily="18" charset="0"/>
            </a:endParaRPr>
          </a:p>
        </p:txBody>
      </p:sp>
      <p:sp>
        <p:nvSpPr>
          <p:cNvPr id="4" name="TextBox 3"/>
          <p:cNvSpPr txBox="1"/>
          <p:nvPr/>
        </p:nvSpPr>
        <p:spPr>
          <a:xfrm>
            <a:off x="7707087" y="5896942"/>
            <a:ext cx="4279020" cy="461665"/>
          </a:xfrm>
          <a:prstGeom prst="rect">
            <a:avLst/>
          </a:prstGeom>
          <a:noFill/>
        </p:spPr>
        <p:txBody>
          <a:bodyPr wrap="square" rtlCol="0">
            <a:spAutoFit/>
          </a:bodyPr>
          <a:lstStyle/>
          <a:p>
            <a:r>
              <a:rPr lang="en-US" sz="2400" dirty="0" smtClean="0">
                <a:latin typeface="Cambria" panose="02040503050406030204" pitchFamily="18" charset="0"/>
              </a:rPr>
              <a:t>September 15 – October 15</a:t>
            </a:r>
            <a:endParaRPr lang="en-US" sz="2400" dirty="0">
              <a:latin typeface="Cambria" panose="02040503050406030204" pitchFamily="18" charset="0"/>
            </a:endParaRPr>
          </a:p>
        </p:txBody>
      </p:sp>
      <p:pic>
        <p:nvPicPr>
          <p:cNvPr id="5" name="Picture 4" descr="DEOMI textile graphic"/>
          <p:cNvPicPr>
            <a:picLocks noChangeAspect="1"/>
          </p:cNvPicPr>
          <p:nvPr/>
        </p:nvPicPr>
        <p:blipFill>
          <a:blip r:embed="rId3"/>
          <a:stretch>
            <a:fillRect/>
          </a:stretch>
        </p:blipFill>
        <p:spPr>
          <a:xfrm>
            <a:off x="33867" y="23751"/>
            <a:ext cx="12124944" cy="2019658"/>
          </a:xfrm>
          <a:prstGeom prst="rect">
            <a:avLst/>
          </a:prstGeom>
          <a:ln w="38100">
            <a:solidFill>
              <a:schemeClr val="tx1"/>
            </a:solidFill>
          </a:ln>
          <a:effectLst>
            <a:outerShdw blurRad="50800" dist="50800" dir="5400000" algn="ctr" rotWithShape="0">
              <a:srgbClr val="000000">
                <a:alpha val="27000"/>
              </a:srgbClr>
            </a:outerShdw>
          </a:effectLst>
        </p:spPr>
      </p:pic>
    </p:spTree>
    <p:extLst>
      <p:ext uri="{BB962C8B-B14F-4D97-AF65-F5344CB8AC3E}">
        <p14:creationId xmlns:p14="http://schemas.microsoft.com/office/powerpoint/2010/main" val="6539237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9132710" y="1545447"/>
            <a:ext cx="2878667" cy="3522116"/>
          </a:xfrm>
          <a:prstGeom prst="rect">
            <a:avLst/>
          </a:prstGeom>
          <a:effectLst>
            <a:outerShdw blurRad="50800" dist="50800" dir="5400000" algn="ctr" rotWithShape="0">
              <a:srgbClr val="000000">
                <a:alpha val="27000"/>
              </a:srgbClr>
            </a:outerShdw>
          </a:effectLst>
        </p:spPr>
      </p:pic>
      <p:sp>
        <p:nvSpPr>
          <p:cNvPr id="2" name="Title 1"/>
          <p:cNvSpPr>
            <a:spLocks noGrp="1"/>
          </p:cNvSpPr>
          <p:nvPr>
            <p:ph type="title"/>
          </p:nvPr>
        </p:nvSpPr>
        <p:spPr>
          <a:xfrm>
            <a:off x="1083733" y="94690"/>
            <a:ext cx="10069689" cy="1450757"/>
          </a:xfrm>
        </p:spPr>
        <p:txBody>
          <a:bodyPr>
            <a:noAutofit/>
          </a:bodyPr>
          <a:lstStyle/>
          <a:p>
            <a:r>
              <a:rPr lang="en-US" sz="6000" dirty="0" smtClean="0">
                <a:latin typeface="Cambria" panose="02040503050406030204" pitchFamily="18" charset="0"/>
              </a:rPr>
              <a:t>Major General Marc Sasseville</a:t>
            </a:r>
            <a:endParaRPr lang="en-US" sz="6000" dirty="0">
              <a:latin typeface="Cambria" panose="02040503050406030204" pitchFamily="18" charset="0"/>
            </a:endParaRPr>
          </a:p>
        </p:txBody>
      </p:sp>
      <p:sp>
        <p:nvSpPr>
          <p:cNvPr id="11" name="Content Placeholder 10"/>
          <p:cNvSpPr>
            <a:spLocks noGrp="1"/>
          </p:cNvSpPr>
          <p:nvPr>
            <p:ph idx="1"/>
          </p:nvPr>
        </p:nvSpPr>
        <p:spPr>
          <a:xfrm>
            <a:off x="401216" y="1709567"/>
            <a:ext cx="8573451" cy="4160657"/>
          </a:xfrm>
        </p:spPr>
        <p:txBody>
          <a:bodyPr>
            <a:noAutofit/>
          </a:bodyPr>
          <a:lstStyle/>
          <a:p>
            <a:pPr marL="0" indent="0">
              <a:buNone/>
            </a:pPr>
            <a:r>
              <a:rPr lang="en-US" dirty="0">
                <a:latin typeface="Cambria" panose="02040503050406030204" pitchFamily="18" charset="0"/>
              </a:rPr>
              <a:t>General </a:t>
            </a:r>
            <a:r>
              <a:rPr lang="en-US" dirty="0" smtClean="0">
                <a:latin typeface="Cambria" panose="02040503050406030204" pitchFamily="18" charset="0"/>
              </a:rPr>
              <a:t>Marc </a:t>
            </a:r>
            <a:r>
              <a:rPr lang="en-US" dirty="0" err="1" smtClean="0">
                <a:latin typeface="Cambria" panose="02040503050406030204" pitchFamily="18" charset="0"/>
              </a:rPr>
              <a:t>Sasseville’s</a:t>
            </a:r>
            <a:r>
              <a:rPr lang="en-US" dirty="0" smtClean="0">
                <a:latin typeface="Cambria" panose="02040503050406030204" pitchFamily="18" charset="0"/>
              </a:rPr>
              <a:t> </a:t>
            </a:r>
            <a:r>
              <a:rPr lang="en-US" dirty="0">
                <a:latin typeface="Cambria" panose="02040503050406030204" pitchFamily="18" charset="0"/>
              </a:rPr>
              <a:t>career is filled with many </a:t>
            </a:r>
            <a:r>
              <a:rPr lang="en-US" dirty="0" smtClean="0">
                <a:latin typeface="Cambria" panose="02040503050406030204" pitchFamily="18" charset="0"/>
              </a:rPr>
              <a:t>accomplishments. Presently, he is </a:t>
            </a:r>
            <a:r>
              <a:rPr lang="en-US" dirty="0">
                <a:latin typeface="Cambria" panose="02040503050406030204" pitchFamily="18" charset="0"/>
              </a:rPr>
              <a:t>the Deputy Director, Air National Guard, the Pentagon, Arlington, </a:t>
            </a:r>
            <a:r>
              <a:rPr lang="en-US" dirty="0" smtClean="0">
                <a:latin typeface="Cambria" panose="02040503050406030204" pitchFamily="18" charset="0"/>
              </a:rPr>
              <a:t>Virginia.</a:t>
            </a:r>
          </a:p>
          <a:p>
            <a:pPr marL="0" indent="0">
              <a:buNone/>
            </a:pPr>
            <a:r>
              <a:rPr lang="en-US" dirty="0" smtClean="0">
                <a:latin typeface="Cambria" panose="02040503050406030204" pitchFamily="18" charset="0"/>
              </a:rPr>
              <a:t>On September 11, 2001, he was serving as the 113th </a:t>
            </a:r>
            <a:r>
              <a:rPr lang="en-US" dirty="0">
                <a:latin typeface="Cambria" panose="02040503050406030204" pitchFamily="18" charset="0"/>
              </a:rPr>
              <a:t>Wing vice commander and as an F-16 pilot protecting the </a:t>
            </a:r>
            <a:r>
              <a:rPr lang="en-US" dirty="0" smtClean="0">
                <a:latin typeface="Cambria" panose="02040503050406030204" pitchFamily="18" charset="0"/>
              </a:rPr>
              <a:t>nation’s </a:t>
            </a:r>
            <a:r>
              <a:rPr lang="en-US" dirty="0">
                <a:latin typeface="Cambria" panose="02040503050406030204" pitchFamily="18" charset="0"/>
              </a:rPr>
              <a:t>capital </a:t>
            </a:r>
            <a:r>
              <a:rPr lang="en-US" dirty="0" smtClean="0">
                <a:latin typeface="Cambria" panose="02040503050406030204" pitchFamily="18" charset="0"/>
              </a:rPr>
              <a:t>when </a:t>
            </a:r>
            <a:r>
              <a:rPr lang="en-US" dirty="0">
                <a:latin typeface="Cambria" panose="02040503050406030204" pitchFamily="18" charset="0"/>
              </a:rPr>
              <a:t>the U.S. was </a:t>
            </a:r>
            <a:r>
              <a:rPr lang="en-US" dirty="0" smtClean="0">
                <a:latin typeface="Cambria" panose="02040503050406030204" pitchFamily="18" charset="0"/>
              </a:rPr>
              <a:t>attacked</a:t>
            </a:r>
            <a:r>
              <a:rPr lang="en-US" dirty="0">
                <a:latin typeface="Cambria" panose="02040503050406030204" pitchFamily="18" charset="0"/>
              </a:rPr>
              <a:t>. </a:t>
            </a:r>
            <a:r>
              <a:rPr lang="en-US" dirty="0" smtClean="0">
                <a:latin typeface="Cambria" panose="02040503050406030204" pitchFamily="18" charset="0"/>
              </a:rPr>
              <a:t>Lieutenant Colonel Sasseville</a:t>
            </a:r>
            <a:r>
              <a:rPr lang="en-US" dirty="0">
                <a:latin typeface="Cambria" panose="02040503050406030204" pitchFamily="18" charset="0"/>
              </a:rPr>
              <a:t>, </a:t>
            </a:r>
            <a:r>
              <a:rPr lang="en-US" dirty="0" smtClean="0">
                <a:latin typeface="Cambria" panose="02040503050406030204" pitchFamily="18" charset="0"/>
              </a:rPr>
              <a:t>and Lieutenant Heather </a:t>
            </a:r>
            <a:r>
              <a:rPr lang="en-US" dirty="0">
                <a:latin typeface="Cambria" panose="02040503050406030204" pitchFamily="18" charset="0"/>
              </a:rPr>
              <a:t>Penney were launched to track hijacked United Airlines Flight 93 and destroy it. </a:t>
            </a:r>
          </a:p>
          <a:p>
            <a:pPr marL="0" indent="0">
              <a:buNone/>
            </a:pPr>
            <a:endParaRPr lang="en-US" dirty="0" smtClean="0">
              <a:latin typeface="Cambria" panose="02040503050406030204" pitchFamily="18" charset="0"/>
            </a:endParaRPr>
          </a:p>
        </p:txBody>
      </p:sp>
      <p:sp>
        <p:nvSpPr>
          <p:cNvPr id="4" name="Slide Number Placeholder 3"/>
          <p:cNvSpPr>
            <a:spLocks noGrp="1"/>
          </p:cNvSpPr>
          <p:nvPr>
            <p:ph type="sldNum" sz="quarter" idx="12"/>
          </p:nvPr>
        </p:nvSpPr>
        <p:spPr/>
        <p:txBody>
          <a:bodyPr/>
          <a:lstStyle/>
          <a:p>
            <a:fld id="{9518EA8E-04D1-4B9D-A240-292E2ACF3E44}" type="slidenum">
              <a:rPr lang="en-US" smtClean="0">
                <a:solidFill>
                  <a:schemeClr val="tx1"/>
                </a:solidFill>
              </a:rPr>
              <a:t>10</a:t>
            </a:fld>
            <a:endParaRPr lang="en-US" dirty="0">
              <a:solidFill>
                <a:schemeClr val="tx1"/>
              </a:solidFill>
            </a:endParaRPr>
          </a:p>
        </p:txBody>
      </p:sp>
      <p:sp>
        <p:nvSpPr>
          <p:cNvPr id="5" name="Rectangle 4"/>
          <p:cNvSpPr/>
          <p:nvPr/>
        </p:nvSpPr>
        <p:spPr>
          <a:xfrm>
            <a:off x="383819" y="6268108"/>
            <a:ext cx="6096000" cy="369332"/>
          </a:xfrm>
          <a:prstGeom prst="rect">
            <a:avLst/>
          </a:prstGeom>
        </p:spPr>
        <p:txBody>
          <a:bodyPr>
            <a:spAutoFit/>
          </a:bodyPr>
          <a:lstStyle/>
          <a:p>
            <a:r>
              <a:rPr lang="en-US" dirty="0" smtClean="0">
                <a:latin typeface="Cambria" panose="02040503050406030204" pitchFamily="18" charset="0"/>
                <a:hlinkClick r:id="rId4"/>
              </a:rPr>
              <a:t>September 11, 2001</a:t>
            </a:r>
            <a:endParaRPr lang="en-US" dirty="0">
              <a:latin typeface="Cambria" panose="02040503050406030204" pitchFamily="18" charset="0"/>
            </a:endParaRPr>
          </a:p>
        </p:txBody>
      </p:sp>
      <p:sp>
        <p:nvSpPr>
          <p:cNvPr id="6" name="Rectangle 5"/>
          <p:cNvSpPr/>
          <p:nvPr/>
        </p:nvSpPr>
        <p:spPr>
          <a:xfrm>
            <a:off x="395113" y="5891277"/>
            <a:ext cx="6096000" cy="369332"/>
          </a:xfrm>
          <a:prstGeom prst="rect">
            <a:avLst/>
          </a:prstGeom>
        </p:spPr>
        <p:txBody>
          <a:bodyPr>
            <a:spAutoFit/>
          </a:bodyPr>
          <a:lstStyle/>
          <a:p>
            <a:r>
              <a:rPr lang="en-US" dirty="0" smtClean="0">
                <a:latin typeface="Cambria" panose="02040503050406030204" pitchFamily="18" charset="0"/>
                <a:hlinkClick r:id="rId5"/>
              </a:rPr>
              <a:t>Major General Marc Sasseville</a:t>
            </a:r>
            <a:endParaRPr lang="en-US" dirty="0">
              <a:latin typeface="Cambria" panose="02040503050406030204" pitchFamily="18" charset="0"/>
            </a:endParaRPr>
          </a:p>
        </p:txBody>
      </p:sp>
      <p:pic>
        <p:nvPicPr>
          <p:cNvPr id="7" name="Picture 6" descr="Official military bio photo of Major General Marc Sasseville. Photo courtesy the U.S. Air Force.&#10;&#10;https://www.af.mil/About-Us/Biographies/Display/Article/1255835/major-general-marc-h-sasseville/"/>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299198" y="1715449"/>
            <a:ext cx="2545690" cy="3182112"/>
          </a:xfrm>
          <a:prstGeom prst="rect">
            <a:avLst/>
          </a:prstGeom>
          <a:ln w="38100">
            <a:solidFill>
              <a:schemeClr val="tx1"/>
            </a:solidFill>
          </a:ln>
        </p:spPr>
      </p:pic>
      <p:sp>
        <p:nvSpPr>
          <p:cNvPr id="3" name="TextBox 2"/>
          <p:cNvSpPr txBox="1"/>
          <p:nvPr/>
        </p:nvSpPr>
        <p:spPr>
          <a:xfrm>
            <a:off x="9053689" y="5339082"/>
            <a:ext cx="3036711" cy="369332"/>
          </a:xfrm>
          <a:prstGeom prst="rect">
            <a:avLst/>
          </a:prstGeom>
          <a:noFill/>
        </p:spPr>
        <p:txBody>
          <a:bodyPr wrap="square" rtlCol="0">
            <a:spAutoFit/>
          </a:bodyPr>
          <a:lstStyle/>
          <a:p>
            <a:r>
              <a:rPr lang="en-US" dirty="0" smtClean="0">
                <a:latin typeface="Cambria" panose="02040503050406030204" pitchFamily="18" charset="0"/>
              </a:rPr>
              <a:t>Photo courtesy U.S. Air Force</a:t>
            </a:r>
            <a:endParaRPr lang="en-US" dirty="0">
              <a:latin typeface="Cambria" panose="02040503050406030204" pitchFamily="18" charset="0"/>
            </a:endParaRPr>
          </a:p>
        </p:txBody>
      </p:sp>
    </p:spTree>
    <p:extLst>
      <p:ext uri="{BB962C8B-B14F-4D97-AF65-F5344CB8AC3E}">
        <p14:creationId xmlns:p14="http://schemas.microsoft.com/office/powerpoint/2010/main" val="16920211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98311" y="94690"/>
            <a:ext cx="10995378" cy="1450757"/>
          </a:xfrm>
        </p:spPr>
        <p:txBody>
          <a:bodyPr>
            <a:normAutofit/>
          </a:bodyPr>
          <a:lstStyle/>
          <a:p>
            <a:pPr algn="ctr"/>
            <a:r>
              <a:rPr lang="en-US" sz="6000" dirty="0" smtClean="0">
                <a:latin typeface="Cambria" panose="02040503050406030204" pitchFamily="18" charset="0"/>
              </a:rPr>
              <a:t>Marc Sasseville</a:t>
            </a:r>
            <a:endParaRPr lang="en-US" sz="6000" dirty="0">
              <a:latin typeface="Cambria" panose="02040503050406030204" pitchFamily="18" charset="0"/>
            </a:endParaRPr>
          </a:p>
        </p:txBody>
      </p:sp>
      <p:sp>
        <p:nvSpPr>
          <p:cNvPr id="11" name="Content Placeholder 10"/>
          <p:cNvSpPr>
            <a:spLocks noGrp="1"/>
          </p:cNvSpPr>
          <p:nvPr>
            <p:ph idx="1"/>
          </p:nvPr>
        </p:nvSpPr>
        <p:spPr>
          <a:xfrm>
            <a:off x="401216" y="1472498"/>
            <a:ext cx="10740917" cy="4883851"/>
          </a:xfrm>
        </p:spPr>
        <p:txBody>
          <a:bodyPr>
            <a:noAutofit/>
          </a:bodyPr>
          <a:lstStyle/>
          <a:p>
            <a:pPr marL="0" indent="0">
              <a:buNone/>
            </a:pPr>
            <a:r>
              <a:rPr lang="en-US" dirty="0">
                <a:latin typeface="Cambria" panose="02040503050406030204" pitchFamily="18" charset="0"/>
              </a:rPr>
              <a:t>Missiles were absent from the fighter jets, which were only packed with dummy ammunition from a recent training mission, </a:t>
            </a:r>
            <a:r>
              <a:rPr lang="en-US" dirty="0" smtClean="0">
                <a:latin typeface="Cambria" panose="02040503050406030204" pitchFamily="18" charset="0"/>
              </a:rPr>
              <a:t>leaving only one way to complete the mission—ramming </a:t>
            </a:r>
            <a:r>
              <a:rPr lang="en-US" dirty="0">
                <a:latin typeface="Cambria" panose="02040503050406030204" pitchFamily="18" charset="0"/>
              </a:rPr>
              <a:t>the aircraft. </a:t>
            </a:r>
            <a:r>
              <a:rPr lang="en-US" dirty="0" smtClean="0">
                <a:latin typeface="Cambria" panose="02040503050406030204" pitchFamily="18" charset="0"/>
              </a:rPr>
              <a:t>A suicide </a:t>
            </a:r>
            <a:r>
              <a:rPr lang="en-US" dirty="0">
                <a:latin typeface="Cambria" panose="02040503050406030204" pitchFamily="18" charset="0"/>
              </a:rPr>
              <a:t>military </a:t>
            </a:r>
            <a:r>
              <a:rPr lang="en-US" dirty="0" smtClean="0">
                <a:latin typeface="Cambria" panose="02040503050406030204" pitchFamily="18" charset="0"/>
              </a:rPr>
              <a:t>tactic </a:t>
            </a:r>
            <a:r>
              <a:rPr lang="en-US" dirty="0">
                <a:latin typeface="Cambria" panose="02040503050406030204" pitchFamily="18" charset="0"/>
              </a:rPr>
              <a:t>known as </a:t>
            </a:r>
            <a:r>
              <a:rPr lang="en-US" dirty="0" smtClean="0">
                <a:latin typeface="Cambria" panose="02040503050406030204" pitchFamily="18" charset="0"/>
              </a:rPr>
              <a:t>a kamikaze mission, named after military </a:t>
            </a:r>
            <a:r>
              <a:rPr lang="en-US" dirty="0">
                <a:latin typeface="Cambria" panose="02040503050406030204" pitchFamily="18" charset="0"/>
              </a:rPr>
              <a:t>aviators from the Empire of Japan </a:t>
            </a:r>
            <a:r>
              <a:rPr lang="en-US" dirty="0" smtClean="0">
                <a:latin typeface="Cambria" panose="02040503050406030204" pitchFamily="18" charset="0"/>
              </a:rPr>
              <a:t>during </a:t>
            </a:r>
            <a:r>
              <a:rPr lang="en-US" dirty="0">
                <a:latin typeface="Cambria" panose="02040503050406030204" pitchFamily="18" charset="0"/>
              </a:rPr>
              <a:t>World War </a:t>
            </a:r>
            <a:r>
              <a:rPr lang="en-US" dirty="0" smtClean="0">
                <a:latin typeface="Cambria" panose="02040503050406030204" pitchFamily="18" charset="0"/>
              </a:rPr>
              <a:t>II. </a:t>
            </a:r>
          </a:p>
          <a:p>
            <a:pPr marL="0" indent="0">
              <a:buNone/>
            </a:pPr>
            <a:r>
              <a:rPr lang="en-US" dirty="0" smtClean="0">
                <a:latin typeface="Cambria" panose="02040503050406030204" pitchFamily="18" charset="0"/>
              </a:rPr>
              <a:t>Sasseville </a:t>
            </a:r>
            <a:r>
              <a:rPr lang="en-US" dirty="0">
                <a:latin typeface="Cambria" panose="02040503050406030204" pitchFamily="18" charset="0"/>
              </a:rPr>
              <a:t>flew his aircraft alongside the aircraft of </a:t>
            </a:r>
            <a:r>
              <a:rPr lang="en-US" dirty="0" smtClean="0">
                <a:latin typeface="Cambria" panose="02040503050406030204" pitchFamily="18" charset="0"/>
              </a:rPr>
              <a:t>his wingman, Lt</a:t>
            </a:r>
            <a:r>
              <a:rPr lang="en-US" dirty="0">
                <a:latin typeface="Cambria" panose="02040503050406030204" pitchFamily="18" charset="0"/>
              </a:rPr>
              <a:t>. Penney. They agreed that he would take out the cockpit and that she would take the tail. </a:t>
            </a:r>
          </a:p>
          <a:p>
            <a:pPr marL="0" indent="0">
              <a:buNone/>
            </a:pPr>
            <a:r>
              <a:rPr lang="en-US" dirty="0">
                <a:latin typeface="Cambria" panose="02040503050406030204" pitchFamily="18" charset="0"/>
              </a:rPr>
              <a:t>The fighter jets passed over the ravaged Pentagon building; however, it was not until hours later that they would find out that United 93 had already gone down in a field outside Shanksville, Pennsylvania, killing all 44 people aboard including the </a:t>
            </a:r>
            <a:r>
              <a:rPr lang="en-US" dirty="0" smtClean="0">
                <a:latin typeface="Cambria" panose="02040503050406030204" pitchFamily="18" charset="0"/>
              </a:rPr>
              <a:t>four </a:t>
            </a:r>
            <a:r>
              <a:rPr lang="en-US" dirty="0">
                <a:latin typeface="Cambria" panose="02040503050406030204" pitchFamily="18" charset="0"/>
              </a:rPr>
              <a:t>hijackers</a:t>
            </a:r>
            <a:r>
              <a:rPr lang="en-US" dirty="0" smtClean="0">
                <a:latin typeface="Cambria" panose="02040503050406030204" pitchFamily="18" charset="0"/>
              </a:rPr>
              <a:t>.</a:t>
            </a:r>
            <a:endParaRPr lang="en-US" dirty="0">
              <a:latin typeface="Cambria" panose="02040503050406030204" pitchFamily="18" charset="0"/>
            </a:endParaRPr>
          </a:p>
        </p:txBody>
      </p:sp>
      <p:sp>
        <p:nvSpPr>
          <p:cNvPr id="4" name="Slide Number Placeholder 3"/>
          <p:cNvSpPr>
            <a:spLocks noGrp="1"/>
          </p:cNvSpPr>
          <p:nvPr>
            <p:ph type="sldNum" sz="quarter" idx="12"/>
          </p:nvPr>
        </p:nvSpPr>
        <p:spPr/>
        <p:txBody>
          <a:bodyPr/>
          <a:lstStyle/>
          <a:p>
            <a:fld id="{9518EA8E-04D1-4B9D-A240-292E2ACF3E44}" type="slidenum">
              <a:rPr lang="en-US" smtClean="0">
                <a:solidFill>
                  <a:schemeClr val="tx1"/>
                </a:solidFill>
              </a:rPr>
              <a:t>11</a:t>
            </a:fld>
            <a:endParaRPr lang="en-US" dirty="0">
              <a:solidFill>
                <a:schemeClr val="tx1"/>
              </a:solidFill>
            </a:endParaRPr>
          </a:p>
        </p:txBody>
      </p:sp>
      <p:sp>
        <p:nvSpPr>
          <p:cNvPr id="8" name="Rectangle 7"/>
          <p:cNvSpPr/>
          <p:nvPr/>
        </p:nvSpPr>
        <p:spPr>
          <a:xfrm>
            <a:off x="383819" y="6403576"/>
            <a:ext cx="6096000" cy="369332"/>
          </a:xfrm>
          <a:prstGeom prst="rect">
            <a:avLst/>
          </a:prstGeom>
        </p:spPr>
        <p:txBody>
          <a:bodyPr>
            <a:spAutoFit/>
          </a:bodyPr>
          <a:lstStyle/>
          <a:p>
            <a:r>
              <a:rPr lang="en-US" dirty="0" smtClean="0">
                <a:latin typeface="Cambria" panose="02040503050406030204" pitchFamily="18" charset="0"/>
                <a:hlinkClick r:id="rId3"/>
              </a:rPr>
              <a:t>September 11, 2001</a:t>
            </a:r>
            <a:endParaRPr lang="en-US" dirty="0">
              <a:latin typeface="Cambria" panose="02040503050406030204" pitchFamily="18" charset="0"/>
            </a:endParaRPr>
          </a:p>
        </p:txBody>
      </p:sp>
    </p:spTree>
    <p:extLst>
      <p:ext uri="{BB962C8B-B14F-4D97-AF65-F5344CB8AC3E}">
        <p14:creationId xmlns:p14="http://schemas.microsoft.com/office/powerpoint/2010/main" val="15953085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8" name="Picture 7" descr="DEOMI textile graphic"/>
          <p:cNvPicPr>
            <a:picLocks noChangeAspect="1"/>
          </p:cNvPicPr>
          <p:nvPr/>
        </p:nvPicPr>
        <p:blipFill>
          <a:blip r:embed="rId3"/>
          <a:stretch>
            <a:fillRect/>
          </a:stretch>
        </p:blipFill>
        <p:spPr>
          <a:xfrm>
            <a:off x="33866" y="4394085"/>
            <a:ext cx="12124944" cy="2019657"/>
          </a:xfrm>
          <a:prstGeom prst="rect">
            <a:avLst/>
          </a:prstGeom>
          <a:ln w="38100">
            <a:solidFill>
              <a:schemeClr val="tx1"/>
            </a:solidFill>
          </a:ln>
          <a:effectLst>
            <a:outerShdw blurRad="50800" dist="50800" dir="5400000" algn="ctr" rotWithShape="0">
              <a:srgbClr val="000000">
                <a:alpha val="27000"/>
              </a:srgbClr>
            </a:outerShdw>
          </a:effectLst>
        </p:spPr>
      </p:pic>
      <p:sp>
        <p:nvSpPr>
          <p:cNvPr id="2" name="Title 1"/>
          <p:cNvSpPr>
            <a:spLocks noGrp="1"/>
          </p:cNvSpPr>
          <p:nvPr>
            <p:ph type="title"/>
          </p:nvPr>
        </p:nvSpPr>
        <p:spPr/>
        <p:txBody>
          <a:bodyPr/>
          <a:lstStyle/>
          <a:p>
            <a:pPr algn="ctr"/>
            <a:r>
              <a:rPr lang="en-US" sz="6000" dirty="0" smtClean="0">
                <a:latin typeface="Cambria" panose="02040503050406030204" pitchFamily="18" charset="0"/>
              </a:rPr>
              <a:t>Conclusion</a:t>
            </a:r>
            <a:endParaRPr lang="en-US" sz="6000" dirty="0">
              <a:latin typeface="Cambria" panose="02040503050406030204" pitchFamily="18" charset="0"/>
            </a:endParaRPr>
          </a:p>
        </p:txBody>
      </p:sp>
      <p:sp>
        <p:nvSpPr>
          <p:cNvPr id="3" name="Content Placeholder 2"/>
          <p:cNvSpPr>
            <a:spLocks noGrp="1"/>
          </p:cNvSpPr>
          <p:nvPr>
            <p:ph idx="1"/>
          </p:nvPr>
        </p:nvSpPr>
        <p:spPr>
          <a:xfrm>
            <a:off x="596349" y="1510749"/>
            <a:ext cx="11012556" cy="2316190"/>
          </a:xfrm>
        </p:spPr>
        <p:txBody>
          <a:bodyPr>
            <a:noAutofit/>
          </a:bodyPr>
          <a:lstStyle/>
          <a:p>
            <a:pPr marL="0" indent="0">
              <a:buNone/>
            </a:pPr>
            <a:r>
              <a:rPr lang="en-US" dirty="0" smtClean="0">
                <a:latin typeface="Cambria" panose="02040503050406030204" pitchFamily="18" charset="0"/>
              </a:rPr>
              <a:t>Today</a:t>
            </a:r>
            <a:r>
              <a:rPr lang="en-US" dirty="0">
                <a:latin typeface="Cambria" panose="02040503050406030204" pitchFamily="18" charset="0"/>
              </a:rPr>
              <a:t>, thousands of Hispanic-American </a:t>
            </a:r>
            <a:r>
              <a:rPr lang="en-US" dirty="0" smtClean="0">
                <a:latin typeface="Cambria" panose="02040503050406030204" pitchFamily="18" charset="0"/>
              </a:rPr>
              <a:t>Service members throughout </a:t>
            </a:r>
            <a:r>
              <a:rPr lang="en-US" dirty="0">
                <a:latin typeface="Cambria" panose="02040503050406030204" pitchFamily="18" charset="0"/>
              </a:rPr>
              <a:t>the </a:t>
            </a:r>
            <a:r>
              <a:rPr lang="en-US" dirty="0" smtClean="0">
                <a:latin typeface="Cambria" panose="02040503050406030204" pitchFamily="18" charset="0"/>
              </a:rPr>
              <a:t>world are protecting our nation</a:t>
            </a:r>
            <a:r>
              <a:rPr lang="en-US" dirty="0">
                <a:latin typeface="Cambria" panose="02040503050406030204" pitchFamily="18" charset="0"/>
              </a:rPr>
              <a:t>. Just as in generations past, we honor our Hispanic community—military and civilian—for their significant contributions to </a:t>
            </a:r>
            <a:r>
              <a:rPr lang="en-US" dirty="0" smtClean="0">
                <a:latin typeface="Cambria" panose="02040503050406030204" pitchFamily="18" charset="0"/>
              </a:rPr>
              <a:t>(or toward) protecting </a:t>
            </a:r>
            <a:r>
              <a:rPr lang="en-US" dirty="0">
                <a:latin typeface="Cambria" panose="02040503050406030204" pitchFamily="18" charset="0"/>
              </a:rPr>
              <a:t>the United States and embodying the DoD values that unite us all as one team</a:t>
            </a:r>
            <a:r>
              <a:rPr lang="en-US" dirty="0" smtClean="0">
                <a:latin typeface="Cambria" panose="02040503050406030204" pitchFamily="18" charset="0"/>
              </a:rPr>
              <a:t>.</a:t>
            </a:r>
            <a:endParaRPr lang="en-US" dirty="0">
              <a:latin typeface="Cambria" panose="02040503050406030204" pitchFamily="18" charset="0"/>
            </a:endParaRPr>
          </a:p>
        </p:txBody>
      </p:sp>
      <p:sp>
        <p:nvSpPr>
          <p:cNvPr id="4" name="Slide Number Placeholder 3"/>
          <p:cNvSpPr>
            <a:spLocks noGrp="1"/>
          </p:cNvSpPr>
          <p:nvPr>
            <p:ph type="sldNum" sz="quarter" idx="12"/>
          </p:nvPr>
        </p:nvSpPr>
        <p:spPr/>
        <p:txBody>
          <a:bodyPr/>
          <a:lstStyle/>
          <a:p>
            <a:fld id="{9518EA8E-04D1-4B9D-A240-292E2ACF3E44}" type="slidenum">
              <a:rPr lang="en-US" smtClean="0">
                <a:solidFill>
                  <a:schemeClr val="tx1"/>
                </a:solidFill>
              </a:rPr>
              <a:t>12</a:t>
            </a:fld>
            <a:endParaRPr lang="en-US" dirty="0">
              <a:solidFill>
                <a:schemeClr val="tx1"/>
              </a:solidFill>
            </a:endParaRPr>
          </a:p>
        </p:txBody>
      </p:sp>
    </p:spTree>
    <p:extLst>
      <p:ext uri="{BB962C8B-B14F-4D97-AF65-F5344CB8AC3E}">
        <p14:creationId xmlns:p14="http://schemas.microsoft.com/office/powerpoint/2010/main" val="1928748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97280" y="4378"/>
            <a:ext cx="10058400" cy="1450757"/>
          </a:xfrm>
        </p:spPr>
        <p:txBody>
          <a:bodyPr/>
          <a:lstStyle/>
          <a:p>
            <a:pPr algn="ctr"/>
            <a:r>
              <a:rPr lang="en-US" dirty="0" smtClean="0">
                <a:latin typeface="Cambria" panose="02040503050406030204" pitchFamily="18" charset="0"/>
              </a:rPr>
              <a:t>End</a:t>
            </a:r>
            <a:endParaRPr lang="en-US" dirty="0">
              <a:latin typeface="Cambria" panose="02040503050406030204" pitchFamily="18" charset="0"/>
            </a:endParaRPr>
          </a:p>
        </p:txBody>
      </p:sp>
      <p:sp>
        <p:nvSpPr>
          <p:cNvPr id="3" name="Content Placeholder 2"/>
          <p:cNvSpPr>
            <a:spLocks noGrp="1"/>
          </p:cNvSpPr>
          <p:nvPr>
            <p:ph idx="1"/>
          </p:nvPr>
        </p:nvSpPr>
        <p:spPr>
          <a:xfrm>
            <a:off x="507999" y="1719071"/>
            <a:ext cx="11038959" cy="4407408"/>
          </a:xfrm>
        </p:spPr>
        <p:txBody>
          <a:bodyPr>
            <a:noAutofit/>
          </a:bodyPr>
          <a:lstStyle/>
          <a:p>
            <a:pPr marL="45720" indent="0" algn="ctr">
              <a:buNone/>
            </a:pPr>
            <a:r>
              <a:rPr lang="en-US" sz="3600" dirty="0" smtClean="0">
                <a:solidFill>
                  <a:schemeClr val="tx1"/>
                </a:solidFill>
                <a:latin typeface="Cambria" panose="02040503050406030204" pitchFamily="18" charset="0"/>
              </a:rPr>
              <a:t>Defense Equal Opportunity Management Institute, </a:t>
            </a:r>
          </a:p>
          <a:p>
            <a:pPr marL="45720" indent="0" algn="ctr">
              <a:buNone/>
            </a:pPr>
            <a:r>
              <a:rPr lang="en-US" sz="3600" dirty="0" smtClean="0">
                <a:solidFill>
                  <a:schemeClr val="tx1"/>
                </a:solidFill>
                <a:latin typeface="Cambria" panose="02040503050406030204" pitchFamily="18" charset="0"/>
              </a:rPr>
              <a:t>Patrick Air Force Base, Florida </a:t>
            </a:r>
          </a:p>
          <a:p>
            <a:pPr marL="45720" indent="0" algn="ctr">
              <a:buNone/>
            </a:pPr>
            <a:r>
              <a:rPr lang="en-US" sz="3600" dirty="0" smtClean="0">
                <a:solidFill>
                  <a:schemeClr val="tx1"/>
                </a:solidFill>
                <a:latin typeface="Cambria" panose="02040503050406030204" pitchFamily="18" charset="0"/>
              </a:rPr>
              <a:t>August 2018 </a:t>
            </a:r>
          </a:p>
          <a:p>
            <a:pPr marL="45720" indent="0" algn="ctr">
              <a:buNone/>
            </a:pPr>
            <a:endParaRPr lang="en-US" sz="1200" i="1" dirty="0" smtClean="0">
              <a:solidFill>
                <a:schemeClr val="tx1"/>
              </a:solidFill>
              <a:latin typeface="Cambria" panose="02040503050406030204" pitchFamily="18" charset="0"/>
            </a:endParaRPr>
          </a:p>
          <a:p>
            <a:pPr marL="45720" indent="0" algn="ctr">
              <a:buNone/>
            </a:pPr>
            <a:r>
              <a:rPr lang="en-US" sz="2800" dirty="0" smtClean="0">
                <a:solidFill>
                  <a:schemeClr val="tx1"/>
                </a:solidFill>
                <a:latin typeface="Cambria" panose="02040503050406030204" pitchFamily="18" charset="0"/>
              </a:rPr>
              <a:t>All photographs are public domain and are from various sources, as cited.</a:t>
            </a:r>
          </a:p>
          <a:p>
            <a:pPr marL="45720" indent="0" algn="ctr">
              <a:buNone/>
            </a:pPr>
            <a:endParaRPr lang="en-US" sz="1200" dirty="0">
              <a:solidFill>
                <a:schemeClr val="tx1"/>
              </a:solidFill>
              <a:latin typeface="Cambria" panose="02040503050406030204" pitchFamily="18" charset="0"/>
            </a:endParaRPr>
          </a:p>
          <a:p>
            <a:pPr marL="45720" indent="0" algn="ctr">
              <a:buNone/>
            </a:pPr>
            <a:r>
              <a:rPr lang="en-US" sz="2800" smtClean="0">
                <a:solidFill>
                  <a:schemeClr val="tx1"/>
                </a:solidFill>
                <a:latin typeface="Cambria" panose="02040503050406030204" pitchFamily="18" charset="0"/>
              </a:rPr>
              <a:t>This presentation is not </a:t>
            </a:r>
            <a:r>
              <a:rPr lang="en-US" sz="2800" dirty="0" smtClean="0">
                <a:solidFill>
                  <a:schemeClr val="tx1"/>
                </a:solidFill>
                <a:latin typeface="Cambria" panose="02040503050406030204" pitchFamily="18" charset="0"/>
              </a:rPr>
              <a:t>to be construed as an official DEOMI, U.S. military services, or Department of Defense position.</a:t>
            </a:r>
            <a:endParaRPr lang="en-US" sz="2800" dirty="0">
              <a:solidFill>
                <a:schemeClr val="tx1"/>
              </a:solidFill>
              <a:latin typeface="Cambria" panose="02040503050406030204" pitchFamily="18" charset="0"/>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541478C-C4B0-4966-B9AA-B1A98A6575E2}" type="slidenum">
              <a:rPr kumimoji="0" lang="en-US"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05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7" name="TextBox 6"/>
          <p:cNvSpPr txBox="1"/>
          <p:nvPr/>
        </p:nvSpPr>
        <p:spPr>
          <a:xfrm>
            <a:off x="11875915" y="6412086"/>
            <a:ext cx="418821"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Calibri" panose="020F0502020204030204"/>
                <a:ea typeface="+mn-ea"/>
                <a:cs typeface="+mn-cs"/>
              </a:rPr>
              <a:t>13</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412815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383823" y="2254233"/>
            <a:ext cx="4178846" cy="3127021"/>
          </a:xfrm>
          <a:prstGeom prst="rect">
            <a:avLst/>
          </a:prstGeom>
          <a:effectLst>
            <a:outerShdw blurRad="50800" dist="50800" dir="5400000" algn="ctr" rotWithShape="0">
              <a:srgbClr val="000000">
                <a:alpha val="27000"/>
              </a:srgbClr>
            </a:outerShdw>
          </a:effectLst>
        </p:spPr>
      </p:pic>
      <p:sp>
        <p:nvSpPr>
          <p:cNvPr id="2" name="Title 1"/>
          <p:cNvSpPr>
            <a:spLocks noGrp="1"/>
          </p:cNvSpPr>
          <p:nvPr>
            <p:ph type="title"/>
          </p:nvPr>
        </p:nvSpPr>
        <p:spPr>
          <a:xfrm>
            <a:off x="1097280" y="690465"/>
            <a:ext cx="10058400" cy="766975"/>
          </a:xfrm>
        </p:spPr>
        <p:txBody>
          <a:bodyPr>
            <a:noAutofit/>
          </a:bodyPr>
          <a:lstStyle/>
          <a:p>
            <a:pPr algn="ctr"/>
            <a:r>
              <a:rPr lang="en-US" sz="6000" dirty="0" smtClean="0">
                <a:ln w="25400">
                  <a:noFill/>
                </a:ln>
                <a:latin typeface="Cambria" panose="02040503050406030204" pitchFamily="18" charset="0"/>
              </a:rPr>
              <a:t>Hispanic Heritage Month </a:t>
            </a:r>
            <a:endParaRPr lang="en-US" sz="6000" dirty="0">
              <a:ln w="25400">
                <a:noFill/>
              </a:ln>
              <a:latin typeface="Cambria" panose="02040503050406030204" pitchFamily="18" charset="0"/>
            </a:endParaRPr>
          </a:p>
        </p:txBody>
      </p:sp>
      <p:sp>
        <p:nvSpPr>
          <p:cNvPr id="3" name="Content Placeholder 2"/>
          <p:cNvSpPr>
            <a:spLocks noGrp="1"/>
          </p:cNvSpPr>
          <p:nvPr>
            <p:ph idx="1"/>
          </p:nvPr>
        </p:nvSpPr>
        <p:spPr>
          <a:xfrm>
            <a:off x="4720022" y="2274819"/>
            <a:ext cx="7111193" cy="3392201"/>
          </a:xfrm>
        </p:spPr>
        <p:txBody>
          <a:bodyPr>
            <a:noAutofit/>
          </a:bodyPr>
          <a:lstStyle/>
          <a:p>
            <a:pPr marL="0" indent="0">
              <a:buNone/>
            </a:pPr>
            <a:r>
              <a:rPr lang="en-US" dirty="0" smtClean="0">
                <a:latin typeface="Cambria" panose="02040503050406030204" pitchFamily="18" charset="0"/>
              </a:rPr>
              <a:t>During National Hispanic Heritage Month, celebrated from September 15 - October 15, the Department of Defense (DoD) recognizes Hispanic </a:t>
            </a:r>
            <a:r>
              <a:rPr lang="en-US" dirty="0">
                <a:latin typeface="Cambria" panose="02040503050406030204" pitchFamily="18" charset="0"/>
              </a:rPr>
              <a:t>Americans’ contributions </a:t>
            </a:r>
            <a:r>
              <a:rPr lang="en-US" dirty="0" smtClean="0">
                <a:latin typeface="Cambria" panose="02040503050406030204" pitchFamily="18" charset="0"/>
              </a:rPr>
              <a:t>to the United States and celebrates their culture and heritage. </a:t>
            </a:r>
          </a:p>
        </p:txBody>
      </p:sp>
      <p:sp>
        <p:nvSpPr>
          <p:cNvPr id="4" name="Slide Number Placeholder 3"/>
          <p:cNvSpPr>
            <a:spLocks noGrp="1"/>
          </p:cNvSpPr>
          <p:nvPr>
            <p:ph type="sldNum" sz="quarter" idx="12"/>
          </p:nvPr>
        </p:nvSpPr>
        <p:spPr/>
        <p:txBody>
          <a:bodyPr/>
          <a:lstStyle/>
          <a:p>
            <a:fld id="{9518EA8E-04D1-4B9D-A240-292E2ACF3E44}" type="slidenum">
              <a:rPr lang="en-US" smtClean="0">
                <a:solidFill>
                  <a:schemeClr val="tx1"/>
                </a:solidFill>
                <a:latin typeface="Cambria" panose="02040503050406030204" pitchFamily="18" charset="0"/>
              </a:rPr>
              <a:t>2</a:t>
            </a:fld>
            <a:endParaRPr lang="en-US" dirty="0">
              <a:solidFill>
                <a:schemeClr val="tx1"/>
              </a:solidFill>
              <a:latin typeface="Cambria" panose="02040503050406030204" pitchFamily="18" charset="0"/>
            </a:endParaRPr>
          </a:p>
        </p:txBody>
      </p:sp>
      <p:pic>
        <p:nvPicPr>
          <p:cNvPr id="7" name="Picture 6" descr="Senior Airman Yesenia Lopez Diaz, a physical evaluation board liaison officer assigned to the 28th Medical Support Squadron, wears a traje zacatecano (Zacatecano dress) in front of a mural in the 28th Medical Group at Ellsworth Air Force Base, S.D., Sept. 15, 2017. The traje de luces (suit of lights) is the traditional clothing that Spanish bullfighters wear. The term originates from the sequins and reflective threads of gold or silver. (U.S. Air Force photo by Airman 1st Class Donald C. Knechtel) &#10;&#10;https://www.dvidshub.net/image/3789125/hispanic-heritage-month-difference-through-diversity"/>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1176" y="2446144"/>
            <a:ext cx="3778515" cy="2743200"/>
          </a:xfrm>
          <a:prstGeom prst="rect">
            <a:avLst/>
          </a:prstGeom>
          <a:ln w="38100">
            <a:solidFill>
              <a:schemeClr val="tx1"/>
            </a:solidFill>
          </a:ln>
        </p:spPr>
      </p:pic>
      <p:sp>
        <p:nvSpPr>
          <p:cNvPr id="5" name="TextBox 4"/>
          <p:cNvSpPr txBox="1"/>
          <p:nvPr/>
        </p:nvSpPr>
        <p:spPr>
          <a:xfrm>
            <a:off x="1185335" y="5689595"/>
            <a:ext cx="2652886" cy="307777"/>
          </a:xfrm>
          <a:prstGeom prst="rect">
            <a:avLst/>
          </a:prstGeom>
          <a:noFill/>
        </p:spPr>
        <p:txBody>
          <a:bodyPr wrap="square" rtlCol="0">
            <a:spAutoFit/>
          </a:bodyPr>
          <a:lstStyle/>
          <a:p>
            <a:r>
              <a:rPr lang="en-US" sz="1400" dirty="0" smtClean="0">
                <a:latin typeface="Cambria" panose="02040503050406030204" pitchFamily="18" charset="0"/>
              </a:rPr>
              <a:t>Photo courtesy the U.S. Air Force</a:t>
            </a:r>
            <a:endParaRPr lang="en-US" sz="1400" dirty="0">
              <a:latin typeface="Cambria" panose="02040503050406030204" pitchFamily="18" charset="0"/>
            </a:endParaRPr>
          </a:p>
        </p:txBody>
      </p:sp>
    </p:spTree>
    <p:extLst>
      <p:ext uri="{BB962C8B-B14F-4D97-AF65-F5344CB8AC3E}">
        <p14:creationId xmlns:p14="http://schemas.microsoft.com/office/powerpoint/2010/main" val="20631064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7247466" y="1853437"/>
            <a:ext cx="4199467" cy="2344914"/>
          </a:xfrm>
          <a:prstGeom prst="rect">
            <a:avLst/>
          </a:prstGeom>
          <a:effectLst>
            <a:outerShdw blurRad="50800" dist="50800" dir="5400000" algn="ctr" rotWithShape="0">
              <a:srgbClr val="000000">
                <a:alpha val="27000"/>
              </a:srgbClr>
            </a:outerShdw>
          </a:effectLst>
        </p:spPr>
      </p:pic>
      <p:sp>
        <p:nvSpPr>
          <p:cNvPr id="2" name="Title 1"/>
          <p:cNvSpPr>
            <a:spLocks noGrp="1"/>
          </p:cNvSpPr>
          <p:nvPr>
            <p:ph type="title"/>
          </p:nvPr>
        </p:nvSpPr>
        <p:spPr>
          <a:xfrm>
            <a:off x="1097280" y="690465"/>
            <a:ext cx="10058400" cy="766975"/>
          </a:xfrm>
        </p:spPr>
        <p:txBody>
          <a:bodyPr>
            <a:noAutofit/>
          </a:bodyPr>
          <a:lstStyle/>
          <a:p>
            <a:pPr algn="ctr"/>
            <a:r>
              <a:rPr lang="en-US" sz="6000" dirty="0" smtClean="0">
                <a:latin typeface="Cambria" panose="02040503050406030204" pitchFamily="18" charset="0"/>
              </a:rPr>
              <a:t>Hispanic Military Service  </a:t>
            </a:r>
            <a:endParaRPr lang="en-US" sz="6000" dirty="0">
              <a:latin typeface="Cambria" panose="02040503050406030204" pitchFamily="18" charset="0"/>
            </a:endParaRPr>
          </a:p>
        </p:txBody>
      </p:sp>
      <p:sp>
        <p:nvSpPr>
          <p:cNvPr id="3" name="Content Placeholder 2"/>
          <p:cNvSpPr>
            <a:spLocks noGrp="1"/>
          </p:cNvSpPr>
          <p:nvPr>
            <p:ph idx="1"/>
          </p:nvPr>
        </p:nvSpPr>
        <p:spPr>
          <a:xfrm>
            <a:off x="504776" y="2218267"/>
            <a:ext cx="6358870" cy="4351869"/>
          </a:xfrm>
        </p:spPr>
        <p:txBody>
          <a:bodyPr>
            <a:noAutofit/>
          </a:bodyPr>
          <a:lstStyle/>
          <a:p>
            <a:pPr marL="0" indent="0">
              <a:buNone/>
            </a:pPr>
            <a:r>
              <a:rPr lang="en-US" dirty="0" smtClean="0">
                <a:latin typeface="Cambria" panose="02040503050406030204" pitchFamily="18" charset="0"/>
              </a:rPr>
              <a:t>Hispanic Americans </a:t>
            </a:r>
            <a:r>
              <a:rPr lang="en-US" dirty="0">
                <a:latin typeface="Cambria" panose="02040503050406030204" pitchFamily="18" charset="0"/>
              </a:rPr>
              <a:t>have </a:t>
            </a:r>
            <a:r>
              <a:rPr lang="en-US" dirty="0" smtClean="0">
                <a:latin typeface="Cambria" panose="02040503050406030204" pitchFamily="18" charset="0"/>
              </a:rPr>
              <a:t>an undeniable and </a:t>
            </a:r>
            <a:r>
              <a:rPr lang="en-US" dirty="0">
                <a:latin typeface="Cambria" panose="02040503050406030204" pitchFamily="18" charset="0"/>
              </a:rPr>
              <a:t>proud </a:t>
            </a:r>
            <a:r>
              <a:rPr lang="en-US" dirty="0" smtClean="0">
                <a:latin typeface="Cambria" panose="02040503050406030204" pitchFamily="18" charset="0"/>
              </a:rPr>
              <a:t>record </a:t>
            </a:r>
            <a:r>
              <a:rPr lang="en-US" dirty="0">
                <a:latin typeface="Cambria" panose="02040503050406030204" pitchFamily="18" charset="0"/>
              </a:rPr>
              <a:t>of military service, dating </a:t>
            </a:r>
            <a:r>
              <a:rPr lang="en-US" dirty="0" smtClean="0">
                <a:latin typeface="Cambria" panose="02040503050406030204" pitchFamily="18" charset="0"/>
              </a:rPr>
              <a:t>back </a:t>
            </a:r>
            <a:r>
              <a:rPr lang="en-US" dirty="0">
                <a:latin typeface="Cambria" panose="02040503050406030204" pitchFamily="18" charset="0"/>
              </a:rPr>
              <a:t>to the Civil War. Whether their </a:t>
            </a:r>
            <a:r>
              <a:rPr lang="en-US" dirty="0" smtClean="0">
                <a:latin typeface="Cambria" panose="02040503050406030204" pitchFamily="18" charset="0"/>
              </a:rPr>
              <a:t>origins </a:t>
            </a:r>
            <a:r>
              <a:rPr lang="en-US" dirty="0">
                <a:latin typeface="Cambria" panose="02040503050406030204" pitchFamily="18" charset="0"/>
              </a:rPr>
              <a:t>can be traced to Spain, Cuba, Puerto Rico, Mexico, or one of dozens of other Spanish-speaking countries or cultures, </a:t>
            </a:r>
            <a:r>
              <a:rPr lang="en-US" dirty="0" smtClean="0">
                <a:latin typeface="Cambria" panose="02040503050406030204" pitchFamily="18" charset="0"/>
              </a:rPr>
              <a:t>they have defended </a:t>
            </a:r>
            <a:r>
              <a:rPr lang="en-US" dirty="0">
                <a:latin typeface="Cambria" panose="02040503050406030204" pitchFamily="18" charset="0"/>
              </a:rPr>
              <a:t>America with unwavering valor and honor. </a:t>
            </a:r>
            <a:endParaRPr lang="en-US" dirty="0" smtClean="0">
              <a:latin typeface="Cambria" panose="02040503050406030204" pitchFamily="18" charset="0"/>
            </a:endParaRPr>
          </a:p>
        </p:txBody>
      </p:sp>
      <p:sp>
        <p:nvSpPr>
          <p:cNvPr id="4" name="Slide Number Placeholder 3"/>
          <p:cNvSpPr>
            <a:spLocks noGrp="1"/>
          </p:cNvSpPr>
          <p:nvPr>
            <p:ph type="sldNum" sz="quarter" idx="12"/>
          </p:nvPr>
        </p:nvSpPr>
        <p:spPr/>
        <p:txBody>
          <a:bodyPr/>
          <a:lstStyle/>
          <a:p>
            <a:fld id="{9518EA8E-04D1-4B9D-A240-292E2ACF3E44}" type="slidenum">
              <a:rPr lang="en-US" smtClean="0">
                <a:solidFill>
                  <a:schemeClr val="tx1"/>
                </a:solidFill>
                <a:latin typeface="Cambria" panose="02040503050406030204" pitchFamily="18" charset="0"/>
              </a:rPr>
              <a:t>3</a:t>
            </a:fld>
            <a:endParaRPr lang="en-US" dirty="0">
              <a:solidFill>
                <a:schemeClr val="tx1"/>
              </a:solidFill>
              <a:latin typeface="Cambria" panose="02040503050406030204" pitchFamily="18" charset="0"/>
            </a:endParaRPr>
          </a:p>
        </p:txBody>
      </p:sp>
      <p:pic>
        <p:nvPicPr>
          <p:cNvPr id="6" name="Picture 5" descr="https://www.army.mil/hispanics/history.html"/>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39378" y="1987669"/>
            <a:ext cx="3810000" cy="2076450"/>
          </a:xfrm>
          <a:prstGeom prst="rect">
            <a:avLst/>
          </a:prstGeom>
          <a:ln w="38100">
            <a:solidFill>
              <a:schemeClr val="tx1"/>
            </a:solidFill>
          </a:ln>
        </p:spPr>
      </p:pic>
      <p:sp>
        <p:nvSpPr>
          <p:cNvPr id="7" name="TextBox 6" descr="Illustration depicts Loreta Janeta Velazquez and her alias, Lt. Harry T. Buford of the Confederate States Army. &#10;&#10;https://www.army.mil/hispanics/history.html"/>
          <p:cNvSpPr txBox="1"/>
          <p:nvPr/>
        </p:nvSpPr>
        <p:spPr>
          <a:xfrm>
            <a:off x="7439378" y="4425241"/>
            <a:ext cx="4233333" cy="1477328"/>
          </a:xfrm>
          <a:prstGeom prst="rect">
            <a:avLst/>
          </a:prstGeom>
          <a:noFill/>
        </p:spPr>
        <p:txBody>
          <a:bodyPr wrap="square" rtlCol="0">
            <a:spAutoFit/>
          </a:bodyPr>
          <a:lstStyle/>
          <a:p>
            <a:r>
              <a:rPr lang="en-US" dirty="0">
                <a:latin typeface="Cambria" panose="02040503050406030204" pitchFamily="18" charset="0"/>
              </a:rPr>
              <a:t>The illustration depicts Loreta Janeta Velazquez and her alias, Lt. Harry T. Buford of the Confederate States Army. </a:t>
            </a:r>
            <a:endParaRPr lang="en-US" dirty="0" smtClean="0">
              <a:latin typeface="Cambria" panose="02040503050406030204" pitchFamily="18" charset="0"/>
            </a:endParaRPr>
          </a:p>
          <a:p>
            <a:endParaRPr lang="en-US" dirty="0">
              <a:latin typeface="Cambria" panose="02040503050406030204" pitchFamily="18" charset="0"/>
            </a:endParaRPr>
          </a:p>
          <a:p>
            <a:r>
              <a:rPr lang="en-US" dirty="0" smtClean="0">
                <a:latin typeface="Cambria" panose="02040503050406030204" pitchFamily="18" charset="0"/>
              </a:rPr>
              <a:t>Courtesy </a:t>
            </a:r>
            <a:r>
              <a:rPr lang="en-US" dirty="0">
                <a:latin typeface="Cambria" panose="02040503050406030204" pitchFamily="18" charset="0"/>
              </a:rPr>
              <a:t>of the Library of Congress.</a:t>
            </a:r>
          </a:p>
        </p:txBody>
      </p:sp>
    </p:spTree>
    <p:extLst>
      <p:ext uri="{BB962C8B-B14F-4D97-AF65-F5344CB8AC3E}">
        <p14:creationId xmlns:p14="http://schemas.microsoft.com/office/powerpoint/2010/main" val="9058990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105478"/>
            <a:ext cx="10515600" cy="1325563"/>
          </a:xfrm>
        </p:spPr>
        <p:txBody>
          <a:bodyPr>
            <a:normAutofit/>
          </a:bodyPr>
          <a:lstStyle/>
          <a:p>
            <a:pPr algn="ctr"/>
            <a:r>
              <a:rPr lang="en-US" sz="6000" dirty="0" smtClean="0">
                <a:latin typeface="Cambria" panose="02040503050406030204" pitchFamily="18" charset="0"/>
              </a:rPr>
              <a:t>Theme/Presentation Highlights</a:t>
            </a:r>
            <a:endParaRPr lang="en-US" sz="6000" dirty="0">
              <a:latin typeface="Cambria" panose="02040503050406030204" pitchFamily="18" charset="0"/>
            </a:endParaRPr>
          </a:p>
        </p:txBody>
      </p:sp>
      <p:sp>
        <p:nvSpPr>
          <p:cNvPr id="3" name="Content Placeholder 2"/>
          <p:cNvSpPr>
            <a:spLocks noGrp="1"/>
          </p:cNvSpPr>
          <p:nvPr>
            <p:ph idx="1"/>
          </p:nvPr>
        </p:nvSpPr>
        <p:spPr>
          <a:xfrm>
            <a:off x="7394222" y="1515257"/>
            <a:ext cx="4538134" cy="4760240"/>
          </a:xfrm>
        </p:spPr>
        <p:txBody>
          <a:bodyPr>
            <a:normAutofit/>
          </a:bodyPr>
          <a:lstStyle/>
          <a:p>
            <a:pPr marL="0" indent="0">
              <a:buNone/>
            </a:pPr>
            <a:r>
              <a:rPr lang="en-US" dirty="0">
                <a:latin typeface="Cambria" panose="02040503050406030204" pitchFamily="18" charset="0"/>
              </a:rPr>
              <a:t>This year’s theme is: </a:t>
            </a:r>
            <a:r>
              <a:rPr lang="en-US" i="1" dirty="0" smtClean="0">
                <a:latin typeface="Cambria" panose="02040503050406030204" pitchFamily="18" charset="0"/>
              </a:rPr>
              <a:t>“Hispanics</a:t>
            </a:r>
            <a:r>
              <a:rPr lang="en-US" i="1" dirty="0">
                <a:latin typeface="Cambria" panose="02040503050406030204" pitchFamily="18" charset="0"/>
              </a:rPr>
              <a:t>: One Endless Voice to Enhance our Traditions.” </a:t>
            </a:r>
          </a:p>
          <a:p>
            <a:pPr marL="0" indent="0">
              <a:buNone/>
            </a:pPr>
            <a:r>
              <a:rPr lang="en-US" sz="2800" dirty="0" smtClean="0">
                <a:latin typeface="Cambria" panose="02040503050406030204" pitchFamily="18" charset="0"/>
              </a:rPr>
              <a:t>This presentation highlights: </a:t>
            </a:r>
            <a:r>
              <a:rPr lang="en-US" dirty="0" smtClean="0">
                <a:latin typeface="Cambria" panose="02040503050406030204" pitchFamily="18" charset="0"/>
              </a:rPr>
              <a:t>Ensign Joseph Tezano, </a:t>
            </a:r>
            <a:r>
              <a:rPr lang="en-US" dirty="0">
                <a:latin typeface="Cambria" panose="02040503050406030204" pitchFamily="18" charset="0"/>
              </a:rPr>
              <a:t>Captain Humbert “Rocky” Versace, Ms. Mary </a:t>
            </a:r>
            <a:r>
              <a:rPr lang="en-US" dirty="0" err="1">
                <a:latin typeface="Cambria" panose="02040503050406030204" pitchFamily="18" charset="0"/>
              </a:rPr>
              <a:t>Alamar</a:t>
            </a:r>
            <a:r>
              <a:rPr lang="en-US" dirty="0">
                <a:latin typeface="Cambria" panose="02040503050406030204" pitchFamily="18" charset="0"/>
              </a:rPr>
              <a:t> Young</a:t>
            </a:r>
            <a:r>
              <a:rPr lang="en-US" dirty="0" smtClean="0">
                <a:latin typeface="Cambria" panose="02040503050406030204" pitchFamily="18" charset="0"/>
              </a:rPr>
              <a:t>, and Major </a:t>
            </a:r>
            <a:r>
              <a:rPr lang="en-US" dirty="0">
                <a:latin typeface="Cambria" panose="02040503050406030204" pitchFamily="18" charset="0"/>
              </a:rPr>
              <a:t>General Marc </a:t>
            </a:r>
            <a:r>
              <a:rPr lang="en-US" dirty="0" err="1" smtClean="0">
                <a:latin typeface="Cambria" panose="02040503050406030204" pitchFamily="18" charset="0"/>
              </a:rPr>
              <a:t>Sasseville</a:t>
            </a:r>
            <a:r>
              <a:rPr lang="en-US" dirty="0" smtClean="0">
                <a:latin typeface="Cambria" panose="02040503050406030204" pitchFamily="18" charset="0"/>
              </a:rPr>
              <a:t>.</a:t>
            </a:r>
            <a:endParaRPr lang="en-US" sz="2800" dirty="0" smtClean="0">
              <a:latin typeface="Cambria" panose="02040503050406030204" pitchFamily="18" charset="0"/>
            </a:endParaRPr>
          </a:p>
        </p:txBody>
      </p:sp>
      <p:sp>
        <p:nvSpPr>
          <p:cNvPr id="4" name="Slide Number Placeholder 3"/>
          <p:cNvSpPr>
            <a:spLocks noGrp="1"/>
          </p:cNvSpPr>
          <p:nvPr>
            <p:ph type="sldNum" sz="quarter" idx="12"/>
          </p:nvPr>
        </p:nvSpPr>
        <p:spPr/>
        <p:txBody>
          <a:bodyPr/>
          <a:lstStyle/>
          <a:p>
            <a:fld id="{9518EA8E-04D1-4B9D-A240-292E2ACF3E44}" type="slidenum">
              <a:rPr lang="en-US" smtClean="0">
                <a:solidFill>
                  <a:schemeClr val="tx1"/>
                </a:solidFill>
              </a:rPr>
              <a:t>4</a:t>
            </a:fld>
            <a:endParaRPr lang="en-US" dirty="0">
              <a:solidFill>
                <a:schemeClr val="tx1"/>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7279" y="1328297"/>
            <a:ext cx="6947487" cy="5210615"/>
          </a:xfrm>
          <a:prstGeom prst="rect">
            <a:avLst/>
          </a:prstGeom>
          <a:ln w="28575">
            <a:solidFill>
              <a:schemeClr val="tx1"/>
            </a:solidFill>
          </a:ln>
        </p:spPr>
      </p:pic>
    </p:spTree>
    <p:extLst>
      <p:ext uri="{BB962C8B-B14F-4D97-AF65-F5344CB8AC3E}">
        <p14:creationId xmlns:p14="http://schemas.microsoft.com/office/powerpoint/2010/main" val="37866482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838200" y="2131932"/>
            <a:ext cx="2525890" cy="3440172"/>
          </a:xfrm>
          <a:prstGeom prst="rect">
            <a:avLst/>
          </a:prstGeom>
          <a:effectLst>
            <a:outerShdw blurRad="50800" dist="50800" dir="5400000" algn="ctr" rotWithShape="0">
              <a:srgbClr val="000000">
                <a:alpha val="27000"/>
              </a:srgbClr>
            </a:outerShdw>
          </a:effectLst>
        </p:spPr>
      </p:pic>
      <p:sp>
        <p:nvSpPr>
          <p:cNvPr id="2" name="Title 1"/>
          <p:cNvSpPr>
            <a:spLocks noGrp="1"/>
          </p:cNvSpPr>
          <p:nvPr>
            <p:ph type="title"/>
          </p:nvPr>
        </p:nvSpPr>
        <p:spPr/>
        <p:txBody>
          <a:bodyPr>
            <a:normAutofit/>
          </a:bodyPr>
          <a:lstStyle/>
          <a:p>
            <a:pPr algn="ctr"/>
            <a:r>
              <a:rPr lang="en-US" sz="6000" dirty="0" smtClean="0">
                <a:latin typeface="Cambria" panose="02040503050406030204" pitchFamily="18" charset="0"/>
              </a:rPr>
              <a:t>Ensign Joseph Tezanos</a:t>
            </a:r>
            <a:endParaRPr lang="en-US" sz="6000" dirty="0">
              <a:latin typeface="Cambria" panose="02040503050406030204" pitchFamily="18" charset="0"/>
            </a:endParaRPr>
          </a:p>
        </p:txBody>
      </p:sp>
      <p:sp>
        <p:nvSpPr>
          <p:cNvPr id="3" name="Content Placeholder 2"/>
          <p:cNvSpPr>
            <a:spLocks noGrp="1"/>
          </p:cNvSpPr>
          <p:nvPr>
            <p:ph idx="1"/>
          </p:nvPr>
        </p:nvSpPr>
        <p:spPr>
          <a:xfrm>
            <a:off x="3973688" y="2308579"/>
            <a:ext cx="7904481" cy="4023360"/>
          </a:xfrm>
        </p:spPr>
        <p:txBody>
          <a:bodyPr>
            <a:normAutofit/>
          </a:bodyPr>
          <a:lstStyle/>
          <a:p>
            <a:pPr marL="0" indent="0">
              <a:buNone/>
            </a:pPr>
            <a:r>
              <a:rPr lang="en-US" sz="2800" dirty="0">
                <a:latin typeface="Cambria" panose="02040503050406030204" pitchFamily="18" charset="0"/>
              </a:rPr>
              <a:t>In the spring of 1942, 22-year-old Joseph Tezanos, a factory worker and Spanish immigrant, enlisted in the U.S. Coast Guard. </a:t>
            </a:r>
            <a:endParaRPr lang="en-US" sz="2800" dirty="0" smtClean="0">
              <a:latin typeface="Cambria" panose="02040503050406030204" pitchFamily="18" charset="0"/>
            </a:endParaRPr>
          </a:p>
          <a:p>
            <a:pPr marL="0" indent="0">
              <a:buNone/>
            </a:pPr>
            <a:r>
              <a:rPr lang="en-US" sz="2800" dirty="0" smtClean="0">
                <a:latin typeface="Cambria" panose="02040503050406030204" pitchFamily="18" charset="0"/>
              </a:rPr>
              <a:t>By </a:t>
            </a:r>
            <a:r>
              <a:rPr lang="en-US" sz="2800" dirty="0">
                <a:latin typeface="Cambria" panose="02040503050406030204" pitchFamily="18" charset="0"/>
              </a:rPr>
              <a:t>the end of the decade, </a:t>
            </a:r>
            <a:r>
              <a:rPr lang="en-US" sz="2800" dirty="0" smtClean="0">
                <a:latin typeface="Cambria" panose="02040503050406030204" pitchFamily="18" charset="0"/>
              </a:rPr>
              <a:t>he </a:t>
            </a:r>
            <a:r>
              <a:rPr lang="en-US" sz="2800" dirty="0">
                <a:latin typeface="Cambria" panose="02040503050406030204" pitchFamily="18" charset="0"/>
              </a:rPr>
              <a:t>would be a highly decorated war hero, a survivor of one of World War II’s worst accidental maritime disasters </a:t>
            </a:r>
            <a:r>
              <a:rPr lang="en-US" sz="2800" dirty="0" smtClean="0">
                <a:latin typeface="Cambria" panose="02040503050406030204" pitchFamily="18" charset="0"/>
              </a:rPr>
              <a:t>(the West </a:t>
            </a:r>
            <a:r>
              <a:rPr lang="en-US" sz="2800" dirty="0">
                <a:latin typeface="Cambria" panose="02040503050406030204" pitchFamily="18" charset="0"/>
              </a:rPr>
              <a:t>Loch </a:t>
            </a:r>
            <a:r>
              <a:rPr lang="en-US" sz="2800" dirty="0" smtClean="0">
                <a:latin typeface="Cambria" panose="02040503050406030204" pitchFamily="18" charset="0"/>
              </a:rPr>
              <a:t>Disaster) and </a:t>
            </a:r>
            <a:r>
              <a:rPr lang="en-US" sz="2800" dirty="0">
                <a:latin typeface="Cambria" panose="02040503050406030204" pitchFamily="18" charset="0"/>
              </a:rPr>
              <a:t>one of the first Hispanic American officers in the U.S. Coast Guard.</a:t>
            </a:r>
            <a:endParaRPr lang="en-US" sz="2800" dirty="0" smtClean="0">
              <a:latin typeface="Cambria" panose="02040503050406030204" pitchFamily="18" charset="0"/>
            </a:endParaRPr>
          </a:p>
        </p:txBody>
      </p:sp>
      <p:sp>
        <p:nvSpPr>
          <p:cNvPr id="4" name="Slide Number Placeholder 3"/>
          <p:cNvSpPr>
            <a:spLocks noGrp="1"/>
          </p:cNvSpPr>
          <p:nvPr>
            <p:ph type="sldNum" sz="quarter" idx="12"/>
          </p:nvPr>
        </p:nvSpPr>
        <p:spPr/>
        <p:txBody>
          <a:bodyPr/>
          <a:lstStyle/>
          <a:p>
            <a:fld id="{9518EA8E-04D1-4B9D-A240-292E2ACF3E44}" type="slidenum">
              <a:rPr lang="en-US" smtClean="0"/>
              <a:t>5</a:t>
            </a:fld>
            <a:endParaRPr lang="en-US" dirty="0"/>
          </a:p>
        </p:txBody>
      </p:sp>
      <p:pic>
        <p:nvPicPr>
          <p:cNvPr id="7" name="Picture 6" descr="Ensign Joe Tezanos&#10;&#10;http://coastguard.dodlive.mil/2014/01/coast-guard-heroes-joseph-tezanos/enstezanos-733x10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0436" y="2308968"/>
            <a:ext cx="2201418" cy="3086100"/>
          </a:xfrm>
          <a:prstGeom prst="rect">
            <a:avLst/>
          </a:prstGeom>
          <a:ln w="38100">
            <a:solidFill>
              <a:schemeClr val="tx1"/>
            </a:solidFill>
          </a:ln>
        </p:spPr>
      </p:pic>
      <p:sp>
        <p:nvSpPr>
          <p:cNvPr id="8" name="Rectangle 7"/>
          <p:cNvSpPr/>
          <p:nvPr/>
        </p:nvSpPr>
        <p:spPr>
          <a:xfrm>
            <a:off x="1251810" y="6088297"/>
            <a:ext cx="1822579" cy="369332"/>
          </a:xfrm>
          <a:prstGeom prst="rect">
            <a:avLst/>
          </a:prstGeom>
        </p:spPr>
        <p:txBody>
          <a:bodyPr wrap="square">
            <a:spAutoFit/>
          </a:bodyPr>
          <a:lstStyle/>
          <a:p>
            <a:r>
              <a:rPr lang="en-US" dirty="0" smtClean="0">
                <a:solidFill>
                  <a:schemeClr val="accent6"/>
                </a:solidFill>
                <a:latin typeface="Cambria" panose="02040503050406030204" pitchFamily="18" charset="0"/>
                <a:hlinkClick r:id="rId5"/>
              </a:rPr>
              <a:t>Joseph Tezanos</a:t>
            </a:r>
            <a:endParaRPr lang="en-US" dirty="0">
              <a:solidFill>
                <a:schemeClr val="accent6"/>
              </a:solidFill>
              <a:latin typeface="Cambria" panose="02040503050406030204" pitchFamily="18" charset="0"/>
            </a:endParaRPr>
          </a:p>
        </p:txBody>
      </p:sp>
      <p:sp>
        <p:nvSpPr>
          <p:cNvPr id="5" name="TextBox 4"/>
          <p:cNvSpPr txBox="1"/>
          <p:nvPr/>
        </p:nvSpPr>
        <p:spPr>
          <a:xfrm>
            <a:off x="395111" y="5572104"/>
            <a:ext cx="3375378" cy="369332"/>
          </a:xfrm>
          <a:prstGeom prst="rect">
            <a:avLst/>
          </a:prstGeom>
          <a:noFill/>
        </p:spPr>
        <p:txBody>
          <a:bodyPr wrap="square" rtlCol="0">
            <a:spAutoFit/>
          </a:bodyPr>
          <a:lstStyle/>
          <a:p>
            <a:r>
              <a:rPr lang="en-US" dirty="0" smtClean="0">
                <a:latin typeface="Cambria" panose="02040503050406030204" pitchFamily="18" charset="0"/>
              </a:rPr>
              <a:t>Photo courtesy U.S. Coast Guard</a:t>
            </a:r>
            <a:endParaRPr lang="en-US" dirty="0">
              <a:latin typeface="Cambria" panose="02040503050406030204" pitchFamily="18" charset="0"/>
            </a:endParaRPr>
          </a:p>
        </p:txBody>
      </p:sp>
    </p:spTree>
    <p:extLst>
      <p:ext uri="{BB962C8B-B14F-4D97-AF65-F5344CB8AC3E}">
        <p14:creationId xmlns:p14="http://schemas.microsoft.com/office/powerpoint/2010/main" val="4452963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70933" y="184501"/>
            <a:ext cx="11661423" cy="1325563"/>
          </a:xfrm>
        </p:spPr>
        <p:txBody>
          <a:bodyPr>
            <a:noAutofit/>
          </a:bodyPr>
          <a:lstStyle/>
          <a:p>
            <a:pPr algn="ctr"/>
            <a:r>
              <a:rPr lang="en-US" sz="6000" dirty="0" smtClean="0">
                <a:latin typeface="Cambria" panose="02040503050406030204" pitchFamily="18" charset="0"/>
              </a:rPr>
              <a:t>Joseph Tezanos</a:t>
            </a:r>
            <a:endParaRPr lang="en-US" sz="6000" dirty="0">
              <a:latin typeface="Cambria" panose="02040503050406030204" pitchFamily="18" charset="0"/>
            </a:endParaRPr>
          </a:p>
        </p:txBody>
      </p:sp>
      <p:sp>
        <p:nvSpPr>
          <p:cNvPr id="3" name="Content Placeholder 2"/>
          <p:cNvSpPr>
            <a:spLocks noGrp="1"/>
          </p:cNvSpPr>
          <p:nvPr>
            <p:ph idx="1"/>
          </p:nvPr>
        </p:nvSpPr>
        <p:spPr>
          <a:xfrm>
            <a:off x="391885" y="1379201"/>
            <a:ext cx="11420669" cy="5342273"/>
          </a:xfrm>
        </p:spPr>
        <p:txBody>
          <a:bodyPr>
            <a:noAutofit/>
          </a:bodyPr>
          <a:lstStyle/>
          <a:p>
            <a:pPr marL="0" indent="0">
              <a:buNone/>
            </a:pPr>
            <a:r>
              <a:rPr lang="en-US" sz="2800" dirty="0" smtClean="0">
                <a:latin typeface="Cambria" panose="02040503050406030204" pitchFamily="18" charset="0"/>
              </a:rPr>
              <a:t>On </a:t>
            </a:r>
            <a:r>
              <a:rPr lang="en-US" sz="2800" dirty="0">
                <a:latin typeface="Cambria" panose="02040503050406030204" pitchFamily="18" charset="0"/>
              </a:rPr>
              <a:t>May 21, </a:t>
            </a:r>
            <a:r>
              <a:rPr lang="en-US" sz="2800" dirty="0" smtClean="0">
                <a:latin typeface="Cambria" panose="02040503050406030204" pitchFamily="18" charset="0"/>
              </a:rPr>
              <a:t>1944, </a:t>
            </a:r>
            <a:r>
              <a:rPr lang="en-US" dirty="0">
                <a:latin typeface="Cambria" panose="02040503050406030204" pitchFamily="18" charset="0"/>
              </a:rPr>
              <a:t>Petty Officer Second </a:t>
            </a:r>
            <a:r>
              <a:rPr lang="en-US" sz="2800" dirty="0">
                <a:latin typeface="Cambria" panose="02040503050406030204" pitchFamily="18" charset="0"/>
              </a:rPr>
              <a:t>C</a:t>
            </a:r>
            <a:r>
              <a:rPr lang="en-US" sz="2800" dirty="0" smtClean="0">
                <a:latin typeface="Cambria" panose="02040503050406030204" pitchFamily="18" charset="0"/>
              </a:rPr>
              <a:t>lass </a:t>
            </a:r>
            <a:r>
              <a:rPr lang="en-US" sz="2800" dirty="0" err="1" smtClean="0">
                <a:latin typeface="Cambria" panose="02040503050406030204" pitchFamily="18" charset="0"/>
              </a:rPr>
              <a:t>Tezanos</a:t>
            </a:r>
            <a:r>
              <a:rPr lang="en-US" sz="2800" dirty="0" smtClean="0">
                <a:latin typeface="Cambria" panose="02040503050406030204" pitchFamily="18" charset="0"/>
              </a:rPr>
              <a:t> was </a:t>
            </a:r>
            <a:r>
              <a:rPr lang="en-US" sz="2800" dirty="0">
                <a:latin typeface="Cambria" panose="02040503050406030204" pitchFamily="18" charset="0"/>
              </a:rPr>
              <a:t>standing duty </a:t>
            </a:r>
            <a:r>
              <a:rPr lang="en-US" sz="2800" dirty="0" smtClean="0">
                <a:latin typeface="Cambria" panose="02040503050406030204" pitchFamily="18" charset="0"/>
              </a:rPr>
              <a:t>on a </a:t>
            </a:r>
            <a:r>
              <a:rPr lang="en-US" sz="2800" dirty="0">
                <a:latin typeface="Cambria" panose="02040503050406030204" pitchFamily="18" charset="0"/>
              </a:rPr>
              <a:t>Landing Ship Tank in Pearl Harbor, </a:t>
            </a:r>
            <a:r>
              <a:rPr lang="en-US" sz="2800" dirty="0" smtClean="0">
                <a:latin typeface="Cambria" panose="02040503050406030204" pitchFamily="18" charset="0"/>
              </a:rPr>
              <a:t>Hawaii. Another ship loading ammunition exploded setting </a:t>
            </a:r>
            <a:r>
              <a:rPr lang="en-US" sz="2800" dirty="0">
                <a:latin typeface="Cambria" panose="02040503050406030204" pitchFamily="18" charset="0"/>
              </a:rPr>
              <a:t>off a chain </a:t>
            </a:r>
            <a:r>
              <a:rPr lang="en-US" sz="2800" dirty="0" smtClean="0">
                <a:latin typeface="Cambria" panose="02040503050406030204" pitchFamily="18" charset="0"/>
              </a:rPr>
              <a:t>reaction of fires and subsequent explosions. </a:t>
            </a:r>
          </a:p>
          <a:p>
            <a:pPr marL="0" indent="0">
              <a:buNone/>
            </a:pPr>
            <a:r>
              <a:rPr lang="en-US" sz="2800" dirty="0">
                <a:latin typeface="Cambria" panose="02040503050406030204" pitchFamily="18" charset="0"/>
              </a:rPr>
              <a:t>T</a:t>
            </a:r>
            <a:r>
              <a:rPr lang="en-US" sz="2800" dirty="0" smtClean="0">
                <a:latin typeface="Cambria" panose="02040503050406030204" pitchFamily="18" charset="0"/>
              </a:rPr>
              <a:t>ezanos </a:t>
            </a:r>
            <a:r>
              <a:rPr lang="en-US" sz="2800" dirty="0">
                <a:latin typeface="Cambria" panose="02040503050406030204" pitchFamily="18" charset="0"/>
              </a:rPr>
              <a:t>and three of his shipmates </a:t>
            </a:r>
            <a:r>
              <a:rPr lang="en-US" sz="2800" dirty="0" smtClean="0">
                <a:latin typeface="Cambria" panose="02040503050406030204" pitchFamily="18" charset="0"/>
              </a:rPr>
              <a:t>made </a:t>
            </a:r>
            <a:r>
              <a:rPr lang="en-US" sz="2800" dirty="0">
                <a:latin typeface="Cambria" panose="02040503050406030204" pitchFamily="18" charset="0"/>
              </a:rPr>
              <a:t>two trips into the affected area, saving approximately 42 injured men. </a:t>
            </a:r>
            <a:r>
              <a:rPr lang="en-US" dirty="0">
                <a:latin typeface="Cambria" panose="02040503050406030204" pitchFamily="18" charset="0"/>
              </a:rPr>
              <a:t>O</a:t>
            </a:r>
            <a:r>
              <a:rPr lang="en-US" sz="2800" dirty="0" smtClean="0">
                <a:latin typeface="Cambria" panose="02040503050406030204" pitchFamily="18" charset="0"/>
              </a:rPr>
              <a:t>n </a:t>
            </a:r>
            <a:r>
              <a:rPr lang="en-US" sz="2800" dirty="0">
                <a:latin typeface="Cambria" panose="02040503050406030204" pitchFamily="18" charset="0"/>
              </a:rPr>
              <a:t>the third </a:t>
            </a:r>
            <a:r>
              <a:rPr lang="en-US" sz="2800" dirty="0" smtClean="0">
                <a:latin typeface="Cambria" panose="02040503050406030204" pitchFamily="18" charset="0"/>
              </a:rPr>
              <a:t>attempt, </a:t>
            </a:r>
            <a:r>
              <a:rPr lang="en-US" sz="2800" dirty="0">
                <a:latin typeface="Cambria" panose="02040503050406030204" pitchFamily="18" charset="0"/>
              </a:rPr>
              <a:t>their small boat was swamped and sank. Tezanos suffered multiple </a:t>
            </a:r>
            <a:r>
              <a:rPr lang="en-US" sz="2800" dirty="0" smtClean="0">
                <a:latin typeface="Cambria" panose="02040503050406030204" pitchFamily="18" charset="0"/>
              </a:rPr>
              <a:t>burns. The </a:t>
            </a:r>
            <a:r>
              <a:rPr lang="en-US" sz="2800" dirty="0">
                <a:latin typeface="Cambria" panose="02040503050406030204" pitchFamily="18" charset="0"/>
              </a:rPr>
              <a:t>West Loch </a:t>
            </a:r>
            <a:r>
              <a:rPr lang="en-US" sz="2800" dirty="0" smtClean="0">
                <a:latin typeface="Cambria" panose="02040503050406030204" pitchFamily="18" charset="0"/>
              </a:rPr>
              <a:t>Disaster claimed </a:t>
            </a:r>
            <a:r>
              <a:rPr lang="en-US" sz="2800" dirty="0">
                <a:latin typeface="Cambria" panose="02040503050406030204" pitchFamily="18" charset="0"/>
              </a:rPr>
              <a:t>the lives of approximately 163 people and wounded at least 396. </a:t>
            </a:r>
            <a:endParaRPr lang="en-US" sz="2800" dirty="0" smtClean="0">
              <a:latin typeface="Cambria" panose="02040503050406030204" pitchFamily="18" charset="0"/>
            </a:endParaRPr>
          </a:p>
          <a:p>
            <a:pPr marL="0" indent="0">
              <a:buNone/>
            </a:pPr>
            <a:r>
              <a:rPr lang="en-US" sz="2800" dirty="0" smtClean="0">
                <a:latin typeface="Cambria" panose="02040503050406030204" pitchFamily="18" charset="0"/>
              </a:rPr>
              <a:t>His legacy </a:t>
            </a:r>
            <a:r>
              <a:rPr lang="en-US" sz="2800" dirty="0">
                <a:latin typeface="Cambria" panose="02040503050406030204" pitchFamily="18" charset="0"/>
              </a:rPr>
              <a:t>continues to inspire others </a:t>
            </a:r>
            <a:r>
              <a:rPr lang="en-US" sz="2800" dirty="0" smtClean="0">
                <a:latin typeface="Cambria" panose="02040503050406030204" pitchFamily="18" charset="0"/>
              </a:rPr>
              <a:t>in </a:t>
            </a:r>
            <a:r>
              <a:rPr lang="en-US" sz="2800" dirty="0">
                <a:latin typeface="Cambria" panose="02040503050406030204" pitchFamily="18" charset="0"/>
              </a:rPr>
              <a:t>the face of danger</a:t>
            </a:r>
            <a:r>
              <a:rPr lang="en-US" dirty="0">
                <a:latin typeface="Cambria" panose="02040503050406030204" pitchFamily="18" charset="0"/>
              </a:rPr>
              <a:t>. </a:t>
            </a:r>
            <a:r>
              <a:rPr lang="en-US" dirty="0" smtClean="0">
                <a:latin typeface="Cambria" panose="02040503050406030204" pitchFamily="18" charset="0"/>
              </a:rPr>
              <a:t>In 2016, the </a:t>
            </a:r>
            <a:r>
              <a:rPr lang="en-US" dirty="0">
                <a:latin typeface="Cambria" panose="02040503050406030204" pitchFamily="18" charset="0"/>
              </a:rPr>
              <a:t>Coast Guard commissioned into service the latest Fast Response Cutter, the U.S. Coast Guard Cutter Joseph </a:t>
            </a:r>
            <a:r>
              <a:rPr lang="en-US" dirty="0" err="1" smtClean="0">
                <a:latin typeface="Cambria" panose="02040503050406030204" pitchFamily="18" charset="0"/>
              </a:rPr>
              <a:t>Tezanos</a:t>
            </a:r>
            <a:r>
              <a:rPr lang="en-US" dirty="0" smtClean="0">
                <a:latin typeface="Cambria" panose="02040503050406030204" pitchFamily="18" charset="0"/>
              </a:rPr>
              <a:t>, to honor him. </a:t>
            </a:r>
            <a:endParaRPr lang="en-US" sz="2800" dirty="0">
              <a:latin typeface="Cambria" panose="02040503050406030204" pitchFamily="18" charset="0"/>
            </a:endParaRPr>
          </a:p>
        </p:txBody>
      </p:sp>
      <p:sp>
        <p:nvSpPr>
          <p:cNvPr id="4" name="Slide Number Placeholder 3"/>
          <p:cNvSpPr>
            <a:spLocks noGrp="1"/>
          </p:cNvSpPr>
          <p:nvPr>
            <p:ph type="sldNum" sz="quarter" idx="12"/>
          </p:nvPr>
        </p:nvSpPr>
        <p:spPr/>
        <p:txBody>
          <a:bodyPr/>
          <a:lstStyle/>
          <a:p>
            <a:fld id="{9518EA8E-04D1-4B9D-A240-292E2ACF3E44}" type="slidenum">
              <a:rPr lang="en-US" smtClean="0"/>
              <a:t>6</a:t>
            </a:fld>
            <a:endParaRPr lang="en-US" dirty="0"/>
          </a:p>
        </p:txBody>
      </p:sp>
      <p:sp>
        <p:nvSpPr>
          <p:cNvPr id="5" name="Rectangle 4"/>
          <p:cNvSpPr/>
          <p:nvPr/>
        </p:nvSpPr>
        <p:spPr>
          <a:xfrm>
            <a:off x="463418" y="6352894"/>
            <a:ext cx="3586068" cy="369332"/>
          </a:xfrm>
          <a:prstGeom prst="rect">
            <a:avLst/>
          </a:prstGeom>
        </p:spPr>
        <p:txBody>
          <a:bodyPr wrap="square">
            <a:spAutoFit/>
          </a:bodyPr>
          <a:lstStyle/>
          <a:p>
            <a:r>
              <a:rPr lang="en-US" dirty="0" smtClean="0">
                <a:latin typeface="Cambria" panose="02040503050406030204" pitchFamily="18" charset="0"/>
                <a:hlinkClick r:id="rId3"/>
              </a:rPr>
              <a:t>Coast Guard Cutter Joseph Tezanos</a:t>
            </a:r>
            <a:endParaRPr lang="en-US" dirty="0">
              <a:latin typeface="Cambria" panose="02040503050406030204" pitchFamily="18" charset="0"/>
            </a:endParaRPr>
          </a:p>
        </p:txBody>
      </p:sp>
    </p:spTree>
    <p:extLst>
      <p:ext uri="{BB962C8B-B14F-4D97-AF65-F5344CB8AC3E}">
        <p14:creationId xmlns:p14="http://schemas.microsoft.com/office/powerpoint/2010/main" val="29827415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524938" y="1693333"/>
            <a:ext cx="3708399" cy="2897174"/>
          </a:xfrm>
          <a:prstGeom prst="rect">
            <a:avLst/>
          </a:prstGeom>
          <a:effectLst>
            <a:outerShdw blurRad="50800" dist="50800" dir="5400000" algn="ctr" rotWithShape="0">
              <a:srgbClr val="000000">
                <a:alpha val="27000"/>
              </a:srgbClr>
            </a:outerShdw>
          </a:effectLst>
        </p:spPr>
      </p:pic>
      <p:sp>
        <p:nvSpPr>
          <p:cNvPr id="2" name="Title 1"/>
          <p:cNvSpPr>
            <a:spLocks noGrp="1"/>
          </p:cNvSpPr>
          <p:nvPr>
            <p:ph type="title"/>
          </p:nvPr>
        </p:nvSpPr>
        <p:spPr>
          <a:xfrm>
            <a:off x="406400" y="94690"/>
            <a:ext cx="11424356" cy="1450757"/>
          </a:xfrm>
        </p:spPr>
        <p:txBody>
          <a:bodyPr>
            <a:noAutofit/>
          </a:bodyPr>
          <a:lstStyle/>
          <a:p>
            <a:r>
              <a:rPr lang="en-US" sz="6000" dirty="0" smtClean="0">
                <a:latin typeface="Cambria" panose="02040503050406030204" pitchFamily="18" charset="0"/>
              </a:rPr>
              <a:t>Captain Humbert </a:t>
            </a:r>
            <a:r>
              <a:rPr lang="en-US" sz="6000" dirty="0">
                <a:latin typeface="Cambria" panose="02040503050406030204" pitchFamily="18" charset="0"/>
              </a:rPr>
              <a:t>“Rocky” Versace </a:t>
            </a:r>
          </a:p>
        </p:txBody>
      </p:sp>
      <p:sp>
        <p:nvSpPr>
          <p:cNvPr id="11" name="Content Placeholder 10"/>
          <p:cNvSpPr>
            <a:spLocks noGrp="1"/>
          </p:cNvSpPr>
          <p:nvPr>
            <p:ph idx="1"/>
          </p:nvPr>
        </p:nvSpPr>
        <p:spPr>
          <a:xfrm>
            <a:off x="4583288" y="1669640"/>
            <a:ext cx="7450667" cy="4553070"/>
          </a:xfrm>
        </p:spPr>
        <p:txBody>
          <a:bodyPr>
            <a:noAutofit/>
          </a:bodyPr>
          <a:lstStyle/>
          <a:p>
            <a:pPr marL="0" indent="0">
              <a:buNone/>
            </a:pPr>
            <a:r>
              <a:rPr lang="en-US" sz="2800" dirty="0" smtClean="0">
                <a:latin typeface="Cambria" panose="02040503050406030204" pitchFamily="18" charset="0"/>
              </a:rPr>
              <a:t>Captain </a:t>
            </a:r>
            <a:r>
              <a:rPr lang="en-US" sz="2800" dirty="0">
                <a:latin typeface="Cambria" panose="02040503050406030204" pitchFamily="18" charset="0"/>
              </a:rPr>
              <a:t>Humbert </a:t>
            </a:r>
            <a:r>
              <a:rPr lang="en-US" sz="2800" dirty="0" smtClean="0">
                <a:latin typeface="Cambria" panose="02040503050406030204" pitchFamily="18" charset="0"/>
              </a:rPr>
              <a:t>“Rocky” </a:t>
            </a:r>
            <a:r>
              <a:rPr lang="en-US" sz="2800" dirty="0">
                <a:latin typeface="Cambria" panose="02040503050406030204" pitchFamily="18" charset="0"/>
              </a:rPr>
              <a:t>Versace received his commission at the U.S. Military Academy at West </a:t>
            </a:r>
            <a:r>
              <a:rPr lang="en-US" sz="2800" dirty="0" smtClean="0">
                <a:latin typeface="Cambria" panose="02040503050406030204" pitchFamily="18" charset="0"/>
              </a:rPr>
              <a:t>Point in </a:t>
            </a:r>
            <a:r>
              <a:rPr lang="en-US" sz="2800" dirty="0">
                <a:latin typeface="Cambria" panose="02040503050406030204" pitchFamily="18" charset="0"/>
              </a:rPr>
              <a:t>1959. </a:t>
            </a:r>
            <a:endParaRPr lang="en-US" sz="2800" dirty="0" smtClean="0">
              <a:latin typeface="Cambria" panose="02040503050406030204" pitchFamily="18" charset="0"/>
            </a:endParaRPr>
          </a:p>
          <a:p>
            <a:pPr marL="0" indent="0">
              <a:buNone/>
            </a:pPr>
            <a:r>
              <a:rPr lang="en-US" sz="2800" dirty="0" smtClean="0">
                <a:latin typeface="Cambria" panose="02040503050406030204" pitchFamily="18" charset="0"/>
              </a:rPr>
              <a:t>After </a:t>
            </a:r>
            <a:r>
              <a:rPr lang="en-US" sz="2800" dirty="0">
                <a:latin typeface="Cambria" panose="02040503050406030204" pitchFamily="18" charset="0"/>
              </a:rPr>
              <a:t>graduating from Ranger and Airborne schools, he served in Korea with the 1st Cavalry Division. He then volunteered to go to Vietnam as an advisor. In </a:t>
            </a:r>
            <a:r>
              <a:rPr lang="en-US" sz="2800" dirty="0" smtClean="0">
                <a:latin typeface="Cambria" panose="02040503050406030204" pitchFamily="18" charset="0"/>
              </a:rPr>
              <a:t>1963</a:t>
            </a:r>
            <a:r>
              <a:rPr lang="en-US" sz="2800" dirty="0">
                <a:latin typeface="Cambria" panose="02040503050406030204" pitchFamily="18" charset="0"/>
              </a:rPr>
              <a:t>, </a:t>
            </a:r>
            <a:r>
              <a:rPr lang="en-US" sz="2800" dirty="0" smtClean="0">
                <a:latin typeface="Cambria" panose="02040503050406030204" pitchFamily="18" charset="0"/>
              </a:rPr>
              <a:t>Versace’s unit </a:t>
            </a:r>
            <a:r>
              <a:rPr lang="en-US" sz="2800" dirty="0">
                <a:latin typeface="Cambria" panose="02040503050406030204" pitchFamily="18" charset="0"/>
              </a:rPr>
              <a:t>came under intense mortar, automatic weapons and small arms fire during a mission to destroy a Viet Cong command post. </a:t>
            </a:r>
            <a:r>
              <a:rPr lang="en-US" sz="2800" dirty="0" smtClean="0">
                <a:latin typeface="Cambria" panose="02040503050406030204" pitchFamily="18" charset="0"/>
              </a:rPr>
              <a:t>Severely wounded, he </a:t>
            </a:r>
            <a:r>
              <a:rPr lang="en-US" sz="2800" dirty="0">
                <a:latin typeface="Cambria" panose="02040503050406030204" pitchFamily="18" charset="0"/>
              </a:rPr>
              <a:t>continued to fight </a:t>
            </a:r>
            <a:r>
              <a:rPr lang="en-US" sz="2800" dirty="0" smtClean="0">
                <a:latin typeface="Cambria" panose="02040503050406030204" pitchFamily="18" charset="0"/>
              </a:rPr>
              <a:t>until his capture. </a:t>
            </a:r>
            <a:endParaRPr lang="en-US" sz="2800" dirty="0">
              <a:latin typeface="Cambria" panose="02040503050406030204" pitchFamily="18" charset="0"/>
            </a:endParaRPr>
          </a:p>
        </p:txBody>
      </p:sp>
      <p:sp>
        <p:nvSpPr>
          <p:cNvPr id="4" name="Slide Number Placeholder 3"/>
          <p:cNvSpPr>
            <a:spLocks noGrp="1"/>
          </p:cNvSpPr>
          <p:nvPr>
            <p:ph type="sldNum" sz="quarter" idx="12"/>
          </p:nvPr>
        </p:nvSpPr>
        <p:spPr/>
        <p:txBody>
          <a:bodyPr/>
          <a:lstStyle/>
          <a:p>
            <a:fld id="{9518EA8E-04D1-4B9D-A240-292E2ACF3E44}" type="slidenum">
              <a:rPr lang="en-US" smtClean="0"/>
              <a:t>7</a:t>
            </a:fld>
            <a:endParaRPr lang="en-US" dirty="0"/>
          </a:p>
        </p:txBody>
      </p:sp>
      <p:sp>
        <p:nvSpPr>
          <p:cNvPr id="5" name="Rectangle 4"/>
          <p:cNvSpPr/>
          <p:nvPr/>
        </p:nvSpPr>
        <p:spPr>
          <a:xfrm>
            <a:off x="316086" y="6334462"/>
            <a:ext cx="6096000" cy="369332"/>
          </a:xfrm>
          <a:prstGeom prst="rect">
            <a:avLst/>
          </a:prstGeom>
        </p:spPr>
        <p:txBody>
          <a:bodyPr>
            <a:spAutoFit/>
          </a:bodyPr>
          <a:lstStyle/>
          <a:p>
            <a:r>
              <a:rPr lang="en-US" dirty="0" smtClean="0">
                <a:latin typeface="Cambria" panose="02040503050406030204" pitchFamily="18" charset="0"/>
                <a:hlinkClick r:id="rId4"/>
              </a:rPr>
              <a:t>Captain Rocky Versace</a:t>
            </a:r>
            <a:endParaRPr lang="en-US" dirty="0">
              <a:latin typeface="Cambria" panose="02040503050406030204" pitchFamily="18" charset="0"/>
            </a:endParaRPr>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1196" y="1817216"/>
            <a:ext cx="3360420" cy="2656332"/>
          </a:xfrm>
          <a:prstGeom prst="rect">
            <a:avLst/>
          </a:prstGeom>
          <a:ln w="38100">
            <a:solidFill>
              <a:schemeClr val="tx1"/>
            </a:solidFill>
          </a:ln>
        </p:spPr>
      </p:pic>
      <p:sp>
        <p:nvSpPr>
          <p:cNvPr id="8" name="TextBox 7"/>
          <p:cNvSpPr txBox="1"/>
          <p:nvPr/>
        </p:nvSpPr>
        <p:spPr>
          <a:xfrm>
            <a:off x="457203" y="4526842"/>
            <a:ext cx="3934174" cy="1477328"/>
          </a:xfrm>
          <a:prstGeom prst="rect">
            <a:avLst/>
          </a:prstGeom>
          <a:noFill/>
        </p:spPr>
        <p:txBody>
          <a:bodyPr wrap="square" rtlCol="0">
            <a:spAutoFit/>
          </a:bodyPr>
          <a:lstStyle/>
          <a:p>
            <a:r>
              <a:rPr lang="en-US" dirty="0" smtClean="0">
                <a:latin typeface="Cambria" panose="02040503050406030204" pitchFamily="18" charset="0"/>
              </a:rPr>
              <a:t>Captain Rocky </a:t>
            </a:r>
            <a:r>
              <a:rPr lang="en-US" dirty="0">
                <a:latin typeface="Cambria" panose="02040503050406030204" pitchFamily="18" charset="0"/>
              </a:rPr>
              <a:t>Versace receives his </a:t>
            </a:r>
            <a:r>
              <a:rPr lang="en-US" dirty="0" smtClean="0">
                <a:latin typeface="Cambria" panose="02040503050406030204" pitchFamily="18" charset="0"/>
              </a:rPr>
              <a:t>combat </a:t>
            </a:r>
            <a:r>
              <a:rPr lang="en-US" dirty="0">
                <a:latin typeface="Cambria" panose="02040503050406030204" pitchFamily="18" charset="0"/>
              </a:rPr>
              <a:t>infantry </a:t>
            </a:r>
            <a:r>
              <a:rPr lang="en-US" dirty="0" smtClean="0">
                <a:latin typeface="Cambria" panose="02040503050406030204" pitchFamily="18" charset="0"/>
              </a:rPr>
              <a:t>badge </a:t>
            </a:r>
            <a:r>
              <a:rPr lang="en-US" dirty="0">
                <a:latin typeface="Cambria" panose="02040503050406030204" pitchFamily="18" charset="0"/>
              </a:rPr>
              <a:t>from his father, Colonel Humbert Joseph </a:t>
            </a:r>
            <a:r>
              <a:rPr lang="en-US" dirty="0" smtClean="0">
                <a:latin typeface="Cambria" panose="02040503050406030204" pitchFamily="18" charset="0"/>
              </a:rPr>
              <a:t>Versace. </a:t>
            </a:r>
          </a:p>
          <a:p>
            <a:r>
              <a:rPr lang="en-US" dirty="0" smtClean="0">
                <a:latin typeface="Cambria" panose="02040503050406030204" pitchFamily="18" charset="0"/>
              </a:rPr>
              <a:t>Photo </a:t>
            </a:r>
            <a:r>
              <a:rPr lang="en-US" dirty="0">
                <a:latin typeface="Cambria" panose="02040503050406030204" pitchFamily="18" charset="0"/>
              </a:rPr>
              <a:t>courtesy of Arlington Cemetery</a:t>
            </a:r>
          </a:p>
          <a:p>
            <a:endParaRPr lang="en-US" dirty="0">
              <a:latin typeface="Cambria" panose="02040503050406030204" pitchFamily="18" charset="0"/>
            </a:endParaRPr>
          </a:p>
        </p:txBody>
      </p:sp>
    </p:spTree>
    <p:extLst>
      <p:ext uri="{BB962C8B-B14F-4D97-AF65-F5344CB8AC3E}">
        <p14:creationId xmlns:p14="http://schemas.microsoft.com/office/powerpoint/2010/main" val="27578706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54756" y="94690"/>
            <a:ext cx="10905066" cy="1450757"/>
          </a:xfrm>
        </p:spPr>
        <p:txBody>
          <a:bodyPr>
            <a:normAutofit/>
          </a:bodyPr>
          <a:lstStyle/>
          <a:p>
            <a:pPr algn="ctr"/>
            <a:r>
              <a:rPr lang="en-US" sz="6000" dirty="0" smtClean="0">
                <a:latin typeface="Cambria" panose="02040503050406030204" pitchFamily="18" charset="0"/>
              </a:rPr>
              <a:t>Rocky </a:t>
            </a:r>
            <a:r>
              <a:rPr lang="en-US" sz="6000" dirty="0">
                <a:latin typeface="Cambria" panose="02040503050406030204" pitchFamily="18" charset="0"/>
              </a:rPr>
              <a:t>Versace </a:t>
            </a:r>
          </a:p>
        </p:txBody>
      </p:sp>
      <p:sp>
        <p:nvSpPr>
          <p:cNvPr id="11" name="Content Placeholder 10"/>
          <p:cNvSpPr>
            <a:spLocks noGrp="1"/>
          </p:cNvSpPr>
          <p:nvPr>
            <p:ph idx="1"/>
          </p:nvPr>
        </p:nvSpPr>
        <p:spPr>
          <a:xfrm>
            <a:off x="269666" y="1726081"/>
            <a:ext cx="11764290" cy="4553070"/>
          </a:xfrm>
        </p:spPr>
        <p:txBody>
          <a:bodyPr>
            <a:noAutofit/>
          </a:bodyPr>
          <a:lstStyle/>
          <a:p>
            <a:pPr marL="0" indent="0">
              <a:buNone/>
            </a:pPr>
            <a:r>
              <a:rPr lang="en-US" sz="2800" dirty="0" smtClean="0">
                <a:latin typeface="Cambria" panose="02040503050406030204" pitchFamily="18" charset="0"/>
              </a:rPr>
              <a:t>Versace withstood </a:t>
            </a:r>
            <a:r>
              <a:rPr lang="en-US" sz="2800" dirty="0">
                <a:latin typeface="Cambria" panose="02040503050406030204" pitchFamily="18" charset="0"/>
              </a:rPr>
              <a:t>exhaustive interrogations, torture and abuse for 23 </a:t>
            </a:r>
            <a:r>
              <a:rPr lang="en-US" sz="2800" dirty="0" smtClean="0">
                <a:latin typeface="Cambria" panose="02040503050406030204" pitchFamily="18" charset="0"/>
              </a:rPr>
              <a:t>months. </a:t>
            </a:r>
            <a:r>
              <a:rPr lang="en-US" sz="2800" dirty="0">
                <a:latin typeface="Cambria" panose="02040503050406030204" pitchFamily="18" charset="0"/>
              </a:rPr>
              <a:t>He attempted to escape four times and inspired other prisoners of </a:t>
            </a:r>
            <a:r>
              <a:rPr lang="en-US" sz="2800" dirty="0" smtClean="0">
                <a:latin typeface="Cambria" panose="02040503050406030204" pitchFamily="18" charset="0"/>
              </a:rPr>
              <a:t>war (POW). The </a:t>
            </a:r>
            <a:r>
              <a:rPr lang="en-US" sz="2800" dirty="0">
                <a:latin typeface="Cambria" panose="02040503050406030204" pitchFamily="18" charset="0"/>
              </a:rPr>
              <a:t>last time </a:t>
            </a:r>
            <a:r>
              <a:rPr lang="en-US" sz="2800" dirty="0" smtClean="0">
                <a:latin typeface="Cambria" panose="02040503050406030204" pitchFamily="18" charset="0"/>
              </a:rPr>
              <a:t>his fellow soldiers heard </a:t>
            </a:r>
            <a:r>
              <a:rPr lang="en-US" sz="2800" dirty="0">
                <a:latin typeface="Cambria" panose="02040503050406030204" pitchFamily="18" charset="0"/>
              </a:rPr>
              <a:t>his voice, he was singing </a:t>
            </a:r>
            <a:r>
              <a:rPr lang="en-US" sz="2800" i="1" dirty="0" smtClean="0">
                <a:latin typeface="Cambria" panose="02040503050406030204" pitchFamily="18" charset="0"/>
              </a:rPr>
              <a:t>“God </a:t>
            </a:r>
            <a:r>
              <a:rPr lang="en-US" sz="2800" i="1" dirty="0">
                <a:latin typeface="Cambria" panose="02040503050406030204" pitchFamily="18" charset="0"/>
              </a:rPr>
              <a:t>Bless America</a:t>
            </a:r>
            <a:r>
              <a:rPr lang="en-US" sz="2800" i="1" dirty="0" smtClean="0">
                <a:latin typeface="Cambria" panose="02040503050406030204" pitchFamily="18" charset="0"/>
              </a:rPr>
              <a:t>.” </a:t>
            </a:r>
          </a:p>
          <a:p>
            <a:pPr marL="0" indent="0">
              <a:buNone/>
            </a:pPr>
            <a:r>
              <a:rPr lang="en-US" dirty="0" smtClean="0">
                <a:latin typeface="Cambria" panose="02040503050406030204" pitchFamily="18" charset="0"/>
              </a:rPr>
              <a:t>Versace </a:t>
            </a:r>
            <a:r>
              <a:rPr lang="en-US" dirty="0">
                <a:latin typeface="Cambria" panose="02040503050406030204" pitchFamily="18" charset="0"/>
              </a:rPr>
              <a:t>was finally isolated from other POWs in a series of jungle camps, caged, manacled and placed on extremely reduced rations. The North Vietnamese </a:t>
            </a:r>
            <a:r>
              <a:rPr lang="en-US" sz="2800" dirty="0" smtClean="0">
                <a:latin typeface="Cambria" panose="02040503050406030204" pitchFamily="18" charset="0"/>
              </a:rPr>
              <a:t>announced </a:t>
            </a:r>
            <a:r>
              <a:rPr lang="en-US" sz="2800" dirty="0">
                <a:latin typeface="Cambria" panose="02040503050406030204" pitchFamily="18" charset="0"/>
              </a:rPr>
              <a:t>his </a:t>
            </a:r>
            <a:r>
              <a:rPr lang="en-US" sz="2800" dirty="0" smtClean="0">
                <a:latin typeface="Cambria" panose="02040503050406030204" pitchFamily="18" charset="0"/>
              </a:rPr>
              <a:t>execution September </a:t>
            </a:r>
            <a:r>
              <a:rPr lang="en-US" sz="2800" dirty="0">
                <a:latin typeface="Cambria" panose="02040503050406030204" pitchFamily="18" charset="0"/>
              </a:rPr>
              <a:t>26, 1965. His body has never been recovered. </a:t>
            </a:r>
            <a:endParaRPr lang="en-US" sz="2800" dirty="0" smtClean="0">
              <a:latin typeface="Cambria" panose="02040503050406030204" pitchFamily="18" charset="0"/>
            </a:endParaRPr>
          </a:p>
          <a:p>
            <a:pPr marL="0" indent="0">
              <a:buNone/>
            </a:pPr>
            <a:r>
              <a:rPr lang="en-US" sz="2800" dirty="0" smtClean="0">
                <a:latin typeface="Cambria" panose="02040503050406030204" pitchFamily="18" charset="0"/>
              </a:rPr>
              <a:t>Versace </a:t>
            </a:r>
            <a:r>
              <a:rPr lang="en-US" sz="2800" dirty="0">
                <a:latin typeface="Cambria" panose="02040503050406030204" pitchFamily="18" charset="0"/>
              </a:rPr>
              <a:t>was nominated for the Medal of Honor in 1969 when an escaped POW documented his </a:t>
            </a:r>
            <a:r>
              <a:rPr lang="en-US" sz="2800" dirty="0" smtClean="0">
                <a:latin typeface="Cambria" panose="02040503050406030204" pitchFamily="18" charset="0"/>
              </a:rPr>
              <a:t>bravery.  He </a:t>
            </a:r>
            <a:r>
              <a:rPr lang="en-US" sz="2800" dirty="0">
                <a:latin typeface="Cambria" panose="02040503050406030204" pitchFamily="18" charset="0"/>
              </a:rPr>
              <a:t>was finally awarded the medal in 2002.</a:t>
            </a:r>
          </a:p>
        </p:txBody>
      </p:sp>
      <p:sp>
        <p:nvSpPr>
          <p:cNvPr id="4" name="Slide Number Placeholder 3"/>
          <p:cNvSpPr>
            <a:spLocks noGrp="1"/>
          </p:cNvSpPr>
          <p:nvPr>
            <p:ph type="sldNum" sz="quarter" idx="12"/>
          </p:nvPr>
        </p:nvSpPr>
        <p:spPr/>
        <p:txBody>
          <a:bodyPr/>
          <a:lstStyle/>
          <a:p>
            <a:fld id="{9518EA8E-04D1-4B9D-A240-292E2ACF3E44}" type="slidenum">
              <a:rPr lang="en-US" smtClean="0"/>
              <a:t>8</a:t>
            </a:fld>
            <a:endParaRPr lang="en-US" dirty="0"/>
          </a:p>
        </p:txBody>
      </p:sp>
    </p:spTree>
    <p:extLst>
      <p:ext uri="{BB962C8B-B14F-4D97-AF65-F5344CB8AC3E}">
        <p14:creationId xmlns:p14="http://schemas.microsoft.com/office/powerpoint/2010/main" val="31253339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9436099" y="1041201"/>
            <a:ext cx="2507543" cy="2899773"/>
          </a:xfrm>
          <a:prstGeom prst="rect">
            <a:avLst/>
          </a:prstGeom>
          <a:effectLst>
            <a:outerShdw blurRad="50800" dist="50800" dir="5400000" algn="ctr" rotWithShape="0">
              <a:srgbClr val="000000">
                <a:alpha val="27000"/>
              </a:srgbClr>
            </a:outerShdw>
          </a:effectLst>
        </p:spPr>
      </p:pic>
      <p:sp>
        <p:nvSpPr>
          <p:cNvPr id="2" name="Title 1"/>
          <p:cNvSpPr>
            <a:spLocks noGrp="1"/>
          </p:cNvSpPr>
          <p:nvPr>
            <p:ph type="title"/>
          </p:nvPr>
        </p:nvSpPr>
        <p:spPr>
          <a:xfrm>
            <a:off x="1523999" y="94690"/>
            <a:ext cx="9132711" cy="1450757"/>
          </a:xfrm>
        </p:spPr>
        <p:txBody>
          <a:bodyPr>
            <a:noAutofit/>
          </a:bodyPr>
          <a:lstStyle/>
          <a:p>
            <a:r>
              <a:rPr lang="en-US" sz="6000" dirty="0" smtClean="0">
                <a:latin typeface="Cambria" panose="02040503050406030204" pitchFamily="18" charset="0"/>
              </a:rPr>
              <a:t>	Mary </a:t>
            </a:r>
            <a:r>
              <a:rPr lang="en-US" sz="6000" dirty="0">
                <a:latin typeface="Cambria" panose="02040503050406030204" pitchFamily="18" charset="0"/>
              </a:rPr>
              <a:t>Alamar Young </a:t>
            </a:r>
          </a:p>
        </p:txBody>
      </p:sp>
      <p:sp>
        <p:nvSpPr>
          <p:cNvPr id="11" name="Content Placeholder 10"/>
          <p:cNvSpPr>
            <a:spLocks noGrp="1"/>
          </p:cNvSpPr>
          <p:nvPr>
            <p:ph idx="1"/>
          </p:nvPr>
        </p:nvSpPr>
        <p:spPr>
          <a:xfrm>
            <a:off x="401216" y="1472499"/>
            <a:ext cx="9226793" cy="2929466"/>
          </a:xfrm>
        </p:spPr>
        <p:txBody>
          <a:bodyPr>
            <a:noAutofit/>
          </a:bodyPr>
          <a:lstStyle/>
          <a:p>
            <a:pPr marL="0" indent="0">
              <a:buNone/>
            </a:pPr>
            <a:r>
              <a:rPr lang="en-US" sz="2800" dirty="0">
                <a:latin typeface="Cambria" panose="02040503050406030204" pitchFamily="18" charset="0"/>
              </a:rPr>
              <a:t>Mary Alamar Young </a:t>
            </a:r>
            <a:r>
              <a:rPr lang="en-US" sz="2800" dirty="0" smtClean="0">
                <a:latin typeface="Cambria" panose="02040503050406030204" pitchFamily="18" charset="0"/>
              </a:rPr>
              <a:t>served </a:t>
            </a:r>
            <a:r>
              <a:rPr lang="en-US" sz="2800" dirty="0">
                <a:latin typeface="Cambria" panose="02040503050406030204" pitchFamily="18" charset="0"/>
              </a:rPr>
              <a:t>50 years in </a:t>
            </a:r>
            <a:r>
              <a:rPr lang="en-US" sz="2800" dirty="0" smtClean="0">
                <a:latin typeface="Cambria" panose="02040503050406030204" pitchFamily="18" charset="0"/>
              </a:rPr>
              <a:t>the Air </a:t>
            </a:r>
            <a:r>
              <a:rPr lang="en-US" sz="2800" dirty="0">
                <a:latin typeface="Cambria" panose="02040503050406030204" pitchFamily="18" charset="0"/>
              </a:rPr>
              <a:t>Force civil </a:t>
            </a:r>
            <a:r>
              <a:rPr lang="en-US" sz="2800" dirty="0" smtClean="0">
                <a:latin typeface="Cambria" panose="02040503050406030204" pitchFamily="18" charset="0"/>
              </a:rPr>
              <a:t>service. During her tenure, she championed the </a:t>
            </a:r>
            <a:r>
              <a:rPr lang="en-US" sz="2800" dirty="0">
                <a:latin typeface="Cambria" panose="02040503050406030204" pitchFamily="18" charset="0"/>
              </a:rPr>
              <a:t>employment and advancement of women, minorities and those with </a:t>
            </a:r>
            <a:r>
              <a:rPr lang="en-US" sz="2800" dirty="0" smtClean="0">
                <a:latin typeface="Cambria" panose="02040503050406030204" pitchFamily="18" charset="0"/>
              </a:rPr>
              <a:t>disabilities, before retiring in 2011. </a:t>
            </a:r>
          </a:p>
          <a:p>
            <a:pPr marL="0" indent="0">
              <a:buNone/>
            </a:pPr>
            <a:r>
              <a:rPr lang="en-US" sz="2800" dirty="0" smtClean="0">
                <a:latin typeface="Cambria" panose="02040503050406030204" pitchFamily="18" charset="0"/>
              </a:rPr>
              <a:t>Her career began as </a:t>
            </a:r>
            <a:r>
              <a:rPr lang="en-US" sz="2800" dirty="0">
                <a:latin typeface="Cambria" panose="02040503050406030204" pitchFamily="18" charset="0"/>
              </a:rPr>
              <a:t>an administrative </a:t>
            </a:r>
            <a:r>
              <a:rPr lang="en-US" sz="2800" dirty="0" smtClean="0">
                <a:latin typeface="Cambria" panose="02040503050406030204" pitchFamily="18" charset="0"/>
              </a:rPr>
              <a:t>assistant where </a:t>
            </a:r>
            <a:r>
              <a:rPr lang="en-US" sz="2800" dirty="0">
                <a:latin typeface="Cambria" panose="02040503050406030204" pitchFamily="18" charset="0"/>
              </a:rPr>
              <a:t>she discovered her passion for helping recruit women and minorities into federal </a:t>
            </a:r>
            <a:r>
              <a:rPr lang="en-US" sz="2800" dirty="0" smtClean="0">
                <a:latin typeface="Cambria" panose="02040503050406030204" pitchFamily="18" charset="0"/>
              </a:rPr>
              <a:t>service and promoting </a:t>
            </a:r>
            <a:r>
              <a:rPr lang="en-US" sz="2800" dirty="0">
                <a:latin typeface="Cambria" panose="02040503050406030204" pitchFamily="18" charset="0"/>
              </a:rPr>
              <a:t>equal </a:t>
            </a:r>
            <a:r>
              <a:rPr lang="en-US" sz="2800" dirty="0" smtClean="0">
                <a:latin typeface="Cambria" panose="02040503050406030204" pitchFamily="18" charset="0"/>
              </a:rPr>
              <a:t>opportunity</a:t>
            </a:r>
            <a:r>
              <a:rPr lang="en-US" sz="2800" dirty="0">
                <a:latin typeface="Cambria" panose="02040503050406030204" pitchFamily="18" charset="0"/>
              </a:rPr>
              <a:t>. </a:t>
            </a:r>
            <a:endParaRPr lang="en-US" sz="2800" dirty="0" smtClean="0">
              <a:latin typeface="Cambria" panose="02040503050406030204" pitchFamily="18" charset="0"/>
            </a:endParaRPr>
          </a:p>
        </p:txBody>
      </p:sp>
      <p:sp>
        <p:nvSpPr>
          <p:cNvPr id="4" name="Slide Number Placeholder 3"/>
          <p:cNvSpPr>
            <a:spLocks noGrp="1"/>
          </p:cNvSpPr>
          <p:nvPr>
            <p:ph type="sldNum" sz="quarter" idx="12"/>
          </p:nvPr>
        </p:nvSpPr>
        <p:spPr/>
        <p:txBody>
          <a:bodyPr/>
          <a:lstStyle/>
          <a:p>
            <a:fld id="{9518EA8E-04D1-4B9D-A240-292E2ACF3E44}" type="slidenum">
              <a:rPr lang="en-US" smtClean="0">
                <a:solidFill>
                  <a:schemeClr val="tx1"/>
                </a:solidFill>
              </a:rPr>
              <a:t>9</a:t>
            </a:fld>
            <a:endParaRPr lang="en-US" dirty="0">
              <a:solidFill>
                <a:schemeClr val="tx1"/>
              </a:solidFill>
            </a:endParaRPr>
          </a:p>
        </p:txBody>
      </p:sp>
      <p:pic>
        <p:nvPicPr>
          <p:cNvPr id="10" name="Picture 9" descr="Mary Young, Air Force Personnel Center Civilian Affirmative Employment Program manager. stands near a plaque commemorating a flying training unit moving from Brooks Air Force Base, Texas, to Randolph Air Force Base, Texas. &#10;(U.S. Air Force photo/Debbie Gildea) http://www.afpc.af.mil/News/Article-Display/Article/422482/civilian-dedicates-50-years-of-service-helping-women-hispanic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28009" y="1250864"/>
            <a:ext cx="2044700" cy="2514600"/>
          </a:xfrm>
          <a:prstGeom prst="rect">
            <a:avLst/>
          </a:prstGeom>
          <a:ln w="38100">
            <a:solidFill>
              <a:schemeClr val="tx1"/>
            </a:solidFill>
          </a:ln>
        </p:spPr>
      </p:pic>
      <p:sp>
        <p:nvSpPr>
          <p:cNvPr id="12" name="Rectangle 11"/>
          <p:cNvSpPr/>
          <p:nvPr/>
        </p:nvSpPr>
        <p:spPr>
          <a:xfrm>
            <a:off x="439569" y="6394330"/>
            <a:ext cx="1766597" cy="369332"/>
          </a:xfrm>
          <a:prstGeom prst="rect">
            <a:avLst/>
          </a:prstGeom>
        </p:spPr>
        <p:txBody>
          <a:bodyPr wrap="square">
            <a:spAutoFit/>
          </a:bodyPr>
          <a:lstStyle/>
          <a:p>
            <a:r>
              <a:rPr lang="en-US" dirty="0" smtClean="0">
                <a:latin typeface="Cambria" panose="02040503050406030204" pitchFamily="18" charset="0"/>
                <a:hlinkClick r:id="rId5"/>
              </a:rPr>
              <a:t>Mary Young</a:t>
            </a:r>
            <a:endParaRPr lang="en-US" dirty="0">
              <a:latin typeface="Cambria" panose="02040503050406030204" pitchFamily="18" charset="0"/>
            </a:endParaRPr>
          </a:p>
        </p:txBody>
      </p:sp>
      <p:sp>
        <p:nvSpPr>
          <p:cNvPr id="3" name="Rectangle 2"/>
          <p:cNvSpPr/>
          <p:nvPr/>
        </p:nvSpPr>
        <p:spPr>
          <a:xfrm>
            <a:off x="314704" y="4833263"/>
            <a:ext cx="11628938" cy="1643527"/>
          </a:xfrm>
          <a:prstGeom prst="rect">
            <a:avLst/>
          </a:prstGeom>
        </p:spPr>
        <p:txBody>
          <a:bodyPr wrap="square">
            <a:spAutoFit/>
          </a:bodyPr>
          <a:lstStyle/>
          <a:p>
            <a:pPr marL="91440" indent="-91440">
              <a:lnSpc>
                <a:spcPct val="90000"/>
              </a:lnSpc>
              <a:spcBef>
                <a:spcPts val="1200"/>
              </a:spcBef>
              <a:spcAft>
                <a:spcPts val="200"/>
              </a:spcAft>
            </a:pPr>
            <a:r>
              <a:rPr lang="en-US" sz="2800" dirty="0" smtClean="0">
                <a:latin typeface="Cambria" panose="02040503050406030204" pitchFamily="18" charset="0"/>
              </a:rPr>
              <a:t> </a:t>
            </a:r>
            <a:r>
              <a:rPr lang="en-US" sz="2800" dirty="0">
                <a:latin typeface="Cambria" panose="02040503050406030204" pitchFamily="18" charset="0"/>
              </a:rPr>
              <a:t>Young’s efforts led to senior personnel recommending her for a new position, Air Force Hispanic Employment Program (HEP) manager. She became the longest-serving Air Force and only female HEP manager since the position was </a:t>
            </a:r>
            <a:r>
              <a:rPr lang="en-US" sz="2800" dirty="0" smtClean="0">
                <a:latin typeface="Cambria" panose="02040503050406030204" pitchFamily="18" charset="0"/>
              </a:rPr>
              <a:t>created, </a:t>
            </a:r>
            <a:r>
              <a:rPr lang="en-US" sz="2800" dirty="0">
                <a:latin typeface="Cambria" panose="02040503050406030204" pitchFamily="18" charset="0"/>
              </a:rPr>
              <a:t>serving in that position for ten years.</a:t>
            </a:r>
          </a:p>
        </p:txBody>
      </p:sp>
      <p:sp>
        <p:nvSpPr>
          <p:cNvPr id="5" name="TextBox 4"/>
          <p:cNvSpPr txBox="1"/>
          <p:nvPr/>
        </p:nvSpPr>
        <p:spPr>
          <a:xfrm>
            <a:off x="9392357" y="3905953"/>
            <a:ext cx="2686753" cy="646331"/>
          </a:xfrm>
          <a:prstGeom prst="rect">
            <a:avLst/>
          </a:prstGeom>
          <a:noFill/>
        </p:spPr>
        <p:txBody>
          <a:bodyPr wrap="square" rtlCol="0">
            <a:spAutoFit/>
          </a:bodyPr>
          <a:lstStyle/>
          <a:p>
            <a:pPr algn="ctr"/>
            <a:r>
              <a:rPr lang="en-US" dirty="0" smtClean="0">
                <a:latin typeface="Cambria" panose="02040503050406030204" pitchFamily="18" charset="0"/>
              </a:rPr>
              <a:t>Photo courtesy </a:t>
            </a:r>
          </a:p>
          <a:p>
            <a:pPr algn="ctr"/>
            <a:r>
              <a:rPr lang="en-US" dirty="0" smtClean="0">
                <a:latin typeface="Cambria" panose="02040503050406030204" pitchFamily="18" charset="0"/>
              </a:rPr>
              <a:t>U.S. Air Force</a:t>
            </a:r>
            <a:endParaRPr lang="en-US" dirty="0">
              <a:latin typeface="Cambria" panose="02040503050406030204" pitchFamily="18" charset="0"/>
            </a:endParaRPr>
          </a:p>
        </p:txBody>
      </p:sp>
    </p:spTree>
    <p:extLst>
      <p:ext uri="{BB962C8B-B14F-4D97-AF65-F5344CB8AC3E}">
        <p14:creationId xmlns:p14="http://schemas.microsoft.com/office/powerpoint/2010/main" val="17560480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9428</TotalTime>
  <Words>1141</Words>
  <Application>Microsoft Office PowerPoint</Application>
  <PresentationFormat>Widescreen</PresentationFormat>
  <Paragraphs>75</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Calibri Light</vt:lpstr>
      <vt:lpstr>Cambria</vt:lpstr>
      <vt:lpstr>Office Theme</vt:lpstr>
      <vt:lpstr>National Hispanic Heritage Month </vt:lpstr>
      <vt:lpstr>Hispanic Heritage Month </vt:lpstr>
      <vt:lpstr>Hispanic Military Service  </vt:lpstr>
      <vt:lpstr>Theme/Presentation Highlights</vt:lpstr>
      <vt:lpstr>Ensign Joseph Tezanos</vt:lpstr>
      <vt:lpstr>Joseph Tezanos</vt:lpstr>
      <vt:lpstr>Captain Humbert “Rocky” Versace </vt:lpstr>
      <vt:lpstr>Rocky Versace </vt:lpstr>
      <vt:lpstr> Mary Alamar Young </vt:lpstr>
      <vt:lpstr>Major General Marc Sasseville</vt:lpstr>
      <vt:lpstr>Marc Sasseville</vt:lpstr>
      <vt:lpstr>Conclusion</vt:lpstr>
      <vt:lpstr>End</vt:lpstr>
    </vt:vector>
  </TitlesOfParts>
  <Company>U.S. Department of Defense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National Hispanic Heritage Month</dc:title>
  <dc:creator>SMITH, DAWN W CTR USAF AFSPC DEOMI/J-93</dc:creator>
  <cp:lastModifiedBy>MARCH, STACY L CTR USAF AFSPC DEOMI/J-62</cp:lastModifiedBy>
  <cp:revision>173</cp:revision>
  <cp:lastPrinted>2018-08-02T14:44:01Z</cp:lastPrinted>
  <dcterms:created xsi:type="dcterms:W3CDTF">2018-04-16T14:07:41Z</dcterms:created>
  <dcterms:modified xsi:type="dcterms:W3CDTF">2018-08-22T17:19:05Z</dcterms:modified>
</cp:coreProperties>
</file>